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256" r:id="rId3"/>
    <p:sldId id="260" r:id="rId4"/>
    <p:sldId id="259" r:id="rId5"/>
    <p:sldId id="261" r:id="rId6"/>
    <p:sldId id="262" r:id="rId7"/>
    <p:sldId id="265" r:id="rId8"/>
    <p:sldId id="258" r:id="rId9"/>
    <p:sldId id="264" r:id="rId10"/>
    <p:sldId id="266" r:id="rId11"/>
    <p:sldId id="272" r:id="rId12"/>
    <p:sldId id="269" r:id="rId13"/>
    <p:sldId id="270" r:id="rId14"/>
  </p:sldIdLst>
  <p:sldSz cx="9144000" cy="6858000" type="screen4x3"/>
  <p:notesSz cx="6858000" cy="99456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5A631-5139-487A-8420-8A3388208567}" type="datetimeFigureOut">
              <a:rPr lang="zh-TW" altLang="en-US" smtClean="0"/>
              <a:t>2012/11/27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7BCB8-9C80-4D20-B084-1CAF4AC3CC5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A6D10-DFB8-4B06-909C-9CB7D72FDE8A}" type="datetimeFigureOut">
              <a:rPr lang="zh-TW" altLang="en-US" smtClean="0"/>
              <a:pPr/>
              <a:t>2012/11/27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831A4-F266-44B2-AF27-F623365256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08" descr="back_pur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844813" cy="438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76" name="Freeform 408"/>
          <p:cNvSpPr>
            <a:spLocks/>
          </p:cNvSpPr>
          <p:nvPr/>
        </p:nvSpPr>
        <p:spPr bwMode="auto">
          <a:xfrm>
            <a:off x="6542088" y="6267450"/>
            <a:ext cx="4762" cy="9525"/>
          </a:xfrm>
          <a:custGeom>
            <a:avLst/>
            <a:gdLst>
              <a:gd name="T0" fmla="*/ 0 w 3"/>
              <a:gd name="T1" fmla="*/ 6 h 6"/>
              <a:gd name="T2" fmla="*/ 3 w 3"/>
              <a:gd name="T3" fmla="*/ 0 h 6"/>
              <a:gd name="T4" fmla="*/ 0 w 3"/>
              <a:gd name="T5" fmla="*/ 3 h 6"/>
              <a:gd name="T6" fmla="*/ 0 w 3"/>
              <a:gd name="T7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6">
                <a:moveTo>
                  <a:pt x="0" y="6"/>
                </a:moveTo>
                <a:lnTo>
                  <a:pt x="3" y="0"/>
                </a:lnTo>
                <a:lnTo>
                  <a:pt x="0" y="3"/>
                </a:lnTo>
                <a:lnTo>
                  <a:pt x="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507" descr="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268413"/>
            <a:ext cx="264795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09"/>
          <p:cNvSpPr txBox="1">
            <a:spLocks noChangeArrowheads="1"/>
          </p:cNvSpPr>
          <p:nvPr/>
        </p:nvSpPr>
        <p:spPr bwMode="auto">
          <a:xfrm>
            <a:off x="1763688" y="3044567"/>
            <a:ext cx="51847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6000" b="1" dirty="0">
                <a:solidFill>
                  <a:srgbClr val="6666FF"/>
                </a:solidFill>
                <a:latin typeface="Arial" charset="0"/>
              </a:rPr>
              <a:t>第十四課</a:t>
            </a:r>
          </a:p>
          <a:p>
            <a:pPr>
              <a:spcBef>
                <a:spcPct val="50000"/>
              </a:spcBef>
            </a:pPr>
            <a:r>
              <a:rPr lang="zh-TW" altLang="en-US" sz="6000" b="1" dirty="0">
                <a:solidFill>
                  <a:srgbClr val="6666FF"/>
                </a:solidFill>
                <a:latin typeface="Arial" charset="0"/>
              </a:rPr>
              <a:t>嶺南之風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899592" y="2852936"/>
            <a:ext cx="7776864" cy="194421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TW" altLang="zh-TW" sz="9600" dirty="0" smtClean="0">
                <a:latin typeface="微軟正黑體" pitchFamily="34" charset="-120"/>
                <a:ea typeface="微軟正黑體" pitchFamily="34" charset="-120"/>
              </a:rPr>
              <a:t>《探朋友》</a:t>
            </a:r>
            <a:endParaRPr lang="zh-TW" altLang="en-US" sz="9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75856" y="620688"/>
            <a:ext cx="2808312" cy="1080120"/>
          </a:xfrm>
          <a:prstGeom prst="rect">
            <a:avLst/>
          </a:prstGeom>
          <a:solidFill>
            <a:srgbClr val="CCFF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988840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200" b="1" dirty="0" smtClean="0"/>
              <a:t>活動：</a:t>
            </a:r>
            <a:endParaRPr lang="zh-TW" altLang="en-US" sz="32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347864" y="260648"/>
            <a:ext cx="5544616" cy="1080120"/>
          </a:xfrm>
          <a:prstGeom prst="rect">
            <a:avLst/>
          </a:prstGeom>
          <a:solidFill>
            <a:srgbClr val="92D05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TW" altLang="zh-TW" sz="4800" dirty="0" smtClean="0">
                <a:latin typeface="微軟正黑體" pitchFamily="34" charset="-120"/>
                <a:ea typeface="微軟正黑體" pitchFamily="34" charset="-120"/>
              </a:rPr>
              <a:t>《探朋友》</a:t>
            </a:r>
            <a:endParaRPr lang="zh-TW" alt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67544" y="260648"/>
            <a:ext cx="2808312" cy="1080120"/>
          </a:xfrm>
          <a:prstGeom prst="rect">
            <a:avLst/>
          </a:prstGeom>
          <a:solidFill>
            <a:srgbClr val="FFFF99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活動三</a:t>
            </a:r>
          </a:p>
        </p:txBody>
      </p:sp>
      <p:sp>
        <p:nvSpPr>
          <p:cNvPr id="7" name="矩形 6"/>
          <p:cNvSpPr/>
          <p:nvPr/>
        </p:nvSpPr>
        <p:spPr>
          <a:xfrm>
            <a:off x="2051720" y="1988840"/>
            <a:ext cx="4248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完成工作紙。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331640" y="4797152"/>
            <a:ext cx="6588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7030A0"/>
                </a:solidFill>
              </a:rPr>
              <a:t>完成後伏在枱上，保持安靜。</a:t>
            </a:r>
            <a:endParaRPr lang="zh-TW" altLang="en-US" sz="4000" b="1" dirty="0">
              <a:solidFill>
                <a:srgbClr val="7030A0"/>
              </a:solidFill>
            </a:endParaRPr>
          </a:p>
        </p:txBody>
      </p:sp>
      <p:pic>
        <p:nvPicPr>
          <p:cNvPr id="11" name="Picture 2" descr="C:\Users\pat\AppData\Local\Microsoft\Windows\Temporary Internet Files\Content.IE5\HOVFJY2W\MC9000885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137156"/>
            <a:ext cx="3096344" cy="2373814"/>
          </a:xfrm>
          <a:prstGeom prst="rect">
            <a:avLst/>
          </a:prstGeom>
          <a:noFill/>
        </p:spPr>
      </p:pic>
      <p:sp>
        <p:nvSpPr>
          <p:cNvPr id="12" name="矩形 11"/>
          <p:cNvSpPr/>
          <p:nvPr/>
        </p:nvSpPr>
        <p:spPr>
          <a:xfrm>
            <a:off x="2051720" y="2924944"/>
            <a:ext cx="1512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3200" b="1" dirty="0" smtClean="0"/>
              <a:t>15</a:t>
            </a:r>
            <a:r>
              <a:rPr lang="zh-TW" altLang="en-US" sz="3200" b="1" dirty="0" smtClean="0"/>
              <a:t>分鐘</a:t>
            </a:r>
          </a:p>
        </p:txBody>
      </p:sp>
      <p:sp>
        <p:nvSpPr>
          <p:cNvPr id="13" name="矩形 12"/>
          <p:cNvSpPr/>
          <p:nvPr/>
        </p:nvSpPr>
        <p:spPr>
          <a:xfrm>
            <a:off x="755576" y="2924944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/>
              <a:t>時限：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總結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052736"/>
            <a:ext cx="8229600" cy="748679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步移法的要求：</a:t>
            </a:r>
            <a:endParaRPr lang="zh-TW" altLang="en-US" sz="3600" dirty="0"/>
          </a:p>
        </p:txBody>
      </p:sp>
      <p:pic>
        <p:nvPicPr>
          <p:cNvPr id="8194" name="Picture 2" descr="C:\Users\pat\AppData\Local\Microsoft\Windows\Temporary Internet Files\Content.IE5\J4X0995U\MC9004205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00808"/>
            <a:ext cx="5399226" cy="4863945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 rot="20900820">
            <a:off x="482519" y="2449287"/>
            <a:ext cx="4625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清楚交代位置的轉移 </a:t>
            </a:r>
            <a:endParaRPr lang="en-US" altLang="zh-TW" sz="3600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 rot="552549">
            <a:off x="4745024" y="2382524"/>
            <a:ext cx="4288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　介紹景物的特色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1152128"/>
          </a:xfrm>
        </p:spPr>
        <p:txBody>
          <a:bodyPr/>
          <a:lstStyle/>
          <a:p>
            <a:pPr>
              <a:buNone/>
            </a:pPr>
            <a:r>
              <a:rPr lang="zh-TW" altLang="en-US" sz="4400" dirty="0" smtClean="0">
                <a:latin typeface="微軟正黑體" pitchFamily="34" charset="-120"/>
                <a:ea typeface="微軟正黑體" pitchFamily="34" charset="-120"/>
              </a:rPr>
              <a:t>步 移 法 的 好 處：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171" name="Picture 3" descr="C:\Users\pat\AppData\Local\Microsoft\Windows\Temporary Internet Files\Content.IE5\HOVFJY2W\MC9000889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72263"/>
            <a:ext cx="4427984" cy="5685737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1187624" y="1354703"/>
            <a:ext cx="30243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容易對文章產生</a:t>
            </a:r>
            <a:r>
              <a:rPr lang="zh-TW" altLang="en-US" sz="32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聯想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32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共鳴</a:t>
            </a:r>
            <a:endParaRPr lang="zh-TW" altLang="en-US" dirty="0">
              <a:solidFill>
                <a:srgbClr val="7030A0"/>
              </a:solidFill>
            </a:endParaRPr>
          </a:p>
        </p:txBody>
      </p:sp>
      <p:pic>
        <p:nvPicPr>
          <p:cNvPr id="7176" name="Picture 8" descr="C:\Users\pat\AppData\Local\Microsoft\Windows\Temporary Internet Files\Content.IE5\1ZYRRAY1\MC90044511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132856"/>
            <a:ext cx="1800200" cy="4319083"/>
          </a:xfrm>
          <a:prstGeom prst="rect">
            <a:avLst/>
          </a:prstGeom>
          <a:noFill/>
        </p:spPr>
      </p:pic>
      <p:sp>
        <p:nvSpPr>
          <p:cNvPr id="13" name="橢圓形圖說文字 12"/>
          <p:cNvSpPr/>
          <p:nvPr/>
        </p:nvSpPr>
        <p:spPr>
          <a:xfrm>
            <a:off x="4788024" y="404664"/>
            <a:ext cx="3024336" cy="2016224"/>
          </a:xfrm>
          <a:prstGeom prst="wedgeEllipseCallout">
            <a:avLst>
              <a:gd name="adj1" fmla="val 39201"/>
              <a:gd name="adj2" fmla="val 512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076056" y="764704"/>
            <a:ext cx="30963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讓讀者有身歷其境之感 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3728" y="620688"/>
            <a:ext cx="6840760" cy="3672408"/>
          </a:xfrm>
        </p:spPr>
        <p:txBody>
          <a:bodyPr>
            <a:normAutofit/>
          </a:bodyPr>
          <a:lstStyle/>
          <a:p>
            <a:r>
              <a:rPr lang="zh-TW" altLang="en-US" sz="13800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步移法</a:t>
            </a:r>
            <a:endParaRPr lang="zh-TW" altLang="en-US" sz="13800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122" name="Picture 2" descr="C:\Users\pat\AppData\Local\Microsoft\Windows\Temporary Internet Files\Content.IE5\1ZYRRAY1\MC900448744[1].jpg"/>
          <p:cNvPicPr>
            <a:picLocks noChangeAspect="1" noChangeArrowheads="1"/>
          </p:cNvPicPr>
          <p:nvPr/>
        </p:nvPicPr>
        <p:blipFill>
          <a:blip r:embed="rId2" cstate="print"/>
          <a:srcRect r="52503"/>
          <a:stretch>
            <a:fillRect/>
          </a:stretch>
        </p:blipFill>
        <p:spPr bwMode="auto">
          <a:xfrm rot="479728">
            <a:off x="118944" y="4589553"/>
            <a:ext cx="1282308" cy="1799861"/>
          </a:xfrm>
          <a:prstGeom prst="rect">
            <a:avLst/>
          </a:prstGeom>
          <a:noFill/>
        </p:spPr>
      </p:pic>
      <p:pic>
        <p:nvPicPr>
          <p:cNvPr id="5" name="Picture 2" descr="C:\Users\pat\AppData\Local\Microsoft\Windows\Temporary Internet Files\Content.IE5\1ZYRRAY1\MC900448744[1].jpg"/>
          <p:cNvPicPr>
            <a:picLocks noChangeAspect="1" noChangeArrowheads="1"/>
          </p:cNvPicPr>
          <p:nvPr/>
        </p:nvPicPr>
        <p:blipFill>
          <a:blip r:embed="rId2" cstate="print"/>
          <a:srcRect l="53450"/>
          <a:stretch>
            <a:fillRect/>
          </a:stretch>
        </p:blipFill>
        <p:spPr bwMode="auto">
          <a:xfrm rot="21288254">
            <a:off x="1266539" y="2762127"/>
            <a:ext cx="1256758" cy="1799861"/>
          </a:xfrm>
          <a:prstGeom prst="rect">
            <a:avLst/>
          </a:prstGeom>
          <a:noFill/>
        </p:spPr>
      </p:pic>
      <p:pic>
        <p:nvPicPr>
          <p:cNvPr id="6" name="Picture 2" descr="C:\Users\pat\AppData\Local\Microsoft\Windows\Temporary Internet Files\Content.IE5\1ZYRRAY1\MC900448744[1].jpg"/>
          <p:cNvPicPr>
            <a:picLocks noChangeAspect="1" noChangeArrowheads="1"/>
          </p:cNvPicPr>
          <p:nvPr/>
        </p:nvPicPr>
        <p:blipFill>
          <a:blip r:embed="rId2" cstate="print"/>
          <a:srcRect r="52503"/>
          <a:stretch>
            <a:fillRect/>
          </a:stretch>
        </p:blipFill>
        <p:spPr bwMode="auto">
          <a:xfrm rot="479728">
            <a:off x="118943" y="1133169"/>
            <a:ext cx="1282308" cy="1799861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2411760" y="4077072"/>
            <a:ext cx="66602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隨 著 觀 察 者 位 置 的 移 動 ， 把 所 見 的 不 同 景 物 依 次 描 寫 出 </a:t>
            </a:r>
            <a:r>
              <a:rPr lang="zh-TW" altLang="en-US" sz="4000" dirty="0" smtClean="0"/>
              <a:t>來。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11560" y="2996952"/>
            <a:ext cx="8064896" cy="194421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對對碰小導遊</a:t>
            </a:r>
            <a:endParaRPr kumimoji="0" lang="zh-TW" altLang="en-US" sz="9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75856" y="620688"/>
            <a:ext cx="2808312" cy="1080120"/>
          </a:xfrm>
          <a:prstGeom prst="rect">
            <a:avLst/>
          </a:prstGeom>
          <a:solidFill>
            <a:srgbClr val="CCFF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D20881C-7D3A-4A9A-AD50-3501E7538B15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179512" y="1700808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200" b="1" dirty="0" smtClean="0"/>
              <a:t>活動：</a:t>
            </a:r>
            <a:endParaRPr lang="zh-TW" altLang="en-US" sz="3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2411760" y="5373216"/>
            <a:ext cx="4644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留心聽導遊的介紹。</a:t>
            </a:r>
            <a:endParaRPr lang="zh-TW" altLang="en-US" sz="4000" b="1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3347864" y="260648"/>
            <a:ext cx="5544616" cy="1080120"/>
          </a:xfrm>
          <a:prstGeom prst="rect">
            <a:avLst/>
          </a:prstGeom>
          <a:solidFill>
            <a:srgbClr val="92D05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TW" altLang="en-US" sz="4800" b="1" dirty="0">
                <a:latin typeface="微軟正黑體" pitchFamily="34" charset="-120"/>
                <a:ea typeface="微軟正黑體" pitchFamily="34" charset="-120"/>
              </a:rPr>
              <a:t>對對碰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小</a:t>
            </a:r>
            <a:r>
              <a:rPr lang="zh-TW" altLang="en-US" sz="4800" b="1" dirty="0">
                <a:latin typeface="微軟正黑體" pitchFamily="34" charset="-120"/>
                <a:ea typeface="微軟正黑體" pitchFamily="34" charset="-120"/>
              </a:rPr>
              <a:t>導遊</a:t>
            </a: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67544" y="260648"/>
            <a:ext cx="2808312" cy="1080120"/>
          </a:xfrm>
          <a:prstGeom prst="rect">
            <a:avLst/>
          </a:prstGeom>
          <a:solidFill>
            <a:srgbClr val="FFFF99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活動一</a:t>
            </a:r>
          </a:p>
        </p:txBody>
      </p:sp>
      <p:sp>
        <p:nvSpPr>
          <p:cNvPr id="10" name="矩形 9"/>
          <p:cNvSpPr/>
          <p:nvPr/>
        </p:nvSpPr>
        <p:spPr>
          <a:xfrm>
            <a:off x="1475656" y="1700808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每一個同學各自擬定遊覽路線，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四位同學輪流擔當小導遊，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向大家介紹嶺南之風的景物，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若自己的路線剛好跟導遊的景物一樣，加分。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75656" y="4654877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尊重</a:t>
            </a:r>
          </a:p>
        </p:txBody>
      </p:sp>
      <p:sp>
        <p:nvSpPr>
          <p:cNvPr id="12" name="矩形 11"/>
          <p:cNvSpPr/>
          <p:nvPr/>
        </p:nvSpPr>
        <p:spPr>
          <a:xfrm>
            <a:off x="251520" y="4653136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/>
              <a:t>規則：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小導遊手冊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 清 楚 交 代 位 置 的 轉 移 </a:t>
            </a:r>
            <a:endParaRPr lang="en-US" altLang="zh-TW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看圖介紹景物的特色</a:t>
            </a:r>
            <a:r>
              <a:rPr lang="en-US" altLang="zh-TW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altLang="zh-TW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介紹在該處可以做的活動</a:t>
            </a:r>
            <a:endParaRPr lang="zh-TW" altLang="en-US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6" name="Picture 2" descr="C:\Users\pat\AppData\Local\Microsoft\Windows\Temporary Internet Files\Content.IE5\2QCGUDN0\MC9002218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996952"/>
            <a:ext cx="3163662" cy="3345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11560" y="3068960"/>
            <a:ext cx="8064896" cy="194421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公園遊踪</a:t>
            </a:r>
            <a:endParaRPr kumimoji="0" lang="zh-TW" altLang="en-US" sz="9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75856" y="620688"/>
            <a:ext cx="2808312" cy="1080120"/>
          </a:xfrm>
          <a:prstGeom prst="rect">
            <a:avLst/>
          </a:prstGeom>
          <a:solidFill>
            <a:srgbClr val="CCFFFF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D20881C-7D3A-4A9A-AD50-3501E7538B15}" type="slidenum">
              <a:rPr lang="en-US" altLang="zh-TW" smtClean="0"/>
              <a:pPr/>
              <a:t>7</a:t>
            </a:fld>
            <a:endParaRPr lang="en-US" altLang="zh-TW" dirty="0"/>
          </a:p>
        </p:txBody>
      </p:sp>
      <p:sp>
        <p:nvSpPr>
          <p:cNvPr id="5" name="矩形 4"/>
          <p:cNvSpPr/>
          <p:nvPr/>
        </p:nvSpPr>
        <p:spPr>
          <a:xfrm>
            <a:off x="755576" y="1988840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200" b="1" dirty="0" smtClean="0"/>
              <a:t>活動：</a:t>
            </a:r>
            <a:endParaRPr lang="zh-TW" altLang="en-US" sz="3200" dirty="0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347864" y="260648"/>
            <a:ext cx="5544616" cy="1080120"/>
          </a:xfrm>
          <a:prstGeom prst="rect">
            <a:avLst/>
          </a:prstGeom>
          <a:solidFill>
            <a:srgbClr val="92D05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TW" altLang="en-US" sz="4800" b="1" dirty="0">
                <a:latin typeface="微軟正黑體" pitchFamily="34" charset="-120"/>
                <a:ea typeface="微軟正黑體" pitchFamily="34" charset="-120"/>
              </a:rPr>
              <a:t>公園遊踪</a:t>
            </a: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467544" y="260648"/>
            <a:ext cx="2808312" cy="1080120"/>
          </a:xfrm>
          <a:prstGeom prst="rect">
            <a:avLst/>
          </a:prstGeom>
          <a:solidFill>
            <a:srgbClr val="FFFF99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活動二</a:t>
            </a:r>
          </a:p>
        </p:txBody>
      </p:sp>
      <p:sp>
        <p:nvSpPr>
          <p:cNvPr id="9" name="矩形 8"/>
          <p:cNvSpPr/>
          <p:nvPr/>
        </p:nvSpPr>
        <p:spPr>
          <a:xfrm>
            <a:off x="2051720" y="1988840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閱讀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秋天的早晨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回答問題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10" name="矩形 9"/>
          <p:cNvSpPr/>
          <p:nvPr/>
        </p:nvSpPr>
        <p:spPr>
          <a:xfrm>
            <a:off x="2123728" y="3348281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200" b="1" dirty="0" smtClean="0">
                <a:solidFill>
                  <a:srgbClr val="FF0000"/>
                </a:solidFill>
              </a:rPr>
              <a:t>積極</a:t>
            </a:r>
          </a:p>
        </p:txBody>
      </p:sp>
      <p:sp>
        <p:nvSpPr>
          <p:cNvPr id="11" name="矩形 10"/>
          <p:cNvSpPr/>
          <p:nvPr/>
        </p:nvSpPr>
        <p:spPr>
          <a:xfrm>
            <a:off x="827584" y="3348281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/>
              <a:t>規則：</a:t>
            </a:r>
            <a:endParaRPr lang="zh-TW" altLang="en-US" sz="3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259632" y="4653136"/>
            <a:ext cx="6588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7030A0"/>
                </a:solidFill>
              </a:rPr>
              <a:t>完成後伏在枱上，保持安靜。</a:t>
            </a:r>
            <a:endParaRPr lang="zh-TW" altLang="en-US" sz="4000" b="1" dirty="0">
              <a:solidFill>
                <a:srgbClr val="7030A0"/>
              </a:solidFill>
            </a:endParaRPr>
          </a:p>
        </p:txBody>
      </p:sp>
      <p:pic>
        <p:nvPicPr>
          <p:cNvPr id="9218" name="Picture 2" descr="C:\Users\pat\AppData\Local\Microsoft\Windows\Temporary Internet Files\Content.IE5\HOVFJY2W\MC9000885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137156"/>
            <a:ext cx="3096344" cy="2373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2008"/>
            <a:ext cx="91440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zh-TW" sz="2000" b="1" dirty="0" smtClean="0"/>
              <a:t>秋天的早晨</a:t>
            </a:r>
            <a:r>
              <a:rPr lang="zh-TW" altLang="zh-TW" sz="2000" dirty="0" smtClean="0"/>
              <a:t>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zh-TW" sz="2000" dirty="0" smtClean="0"/>
              <a:t>　　　一個星期天的早晨，金風送爽。我隨家人來到附近的公園散步。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 </a:t>
            </a:r>
            <a:r>
              <a:rPr lang="zh-TW" altLang="zh-TW" sz="2000" dirty="0" smtClean="0"/>
              <a:t>　　　走進公園大門，首先映入眼簾的是滿地枯黃的落葉，高大的法國梧桐失去了往日綠葉團團，顯出幾分瀟瑟與瘦削來，使人想起步履滿跚的老人；樹上不時飄落的片片黃葉，散落在草坪、池塘、小道上，給美麗的園景塗抹上一層斑駁的色彩。園內，開闊的大草坪，淺草平鋪，秋意盎然，在晨光的映照下，像一張色澤金黃大地毯。四周高大挺胸的雪松，綠葉蒼翠，郁郁蔥蔥，使人感到無限生機。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 </a:t>
            </a:r>
            <a:r>
              <a:rPr lang="zh-TW" altLang="zh-TW" sz="2000" dirty="0" smtClean="0"/>
              <a:t>　　　</a:t>
            </a:r>
            <a:r>
              <a:rPr lang="en-US" altLang="zh-TW" sz="2000" dirty="0" smtClean="0"/>
              <a:t> </a:t>
            </a:r>
            <a:r>
              <a:rPr lang="zh-TW" altLang="zh-TW" sz="2000" dirty="0" smtClean="0"/>
              <a:t>沿著小徑走去，隨處可見的花壇裡，鮮花盛開，景色喜人，一串串紅得像燃燒的火焰，競相開放；白菊花好似像牙琢就的精美工藝品，花朵碩大，冰清玉潔，鑲嵌在一串紅的周圍，紅白依托，互相映襯，真是美麗極了！走到荷花池邊，我不覺被池中落葉構成的圖案吸引住了：深淺不一的黃葉，在池中時浮時沉，有的孤零零地飄在水面上，像湖中的一葉扁舟；有的三五片彙集在一起，被風吹得時即時離，有分有合，在人眼前幻化出小狗、小貓、高樓、大山等模糊的形像來。一陣秋風吹過，池中泛起粼粼波紋，它們便一起跑到池塘的那一邊去，什麼都不像了，只有依偎在池水一角的落葉，任憑風吹不動，始終保持著固定的形狀。 </a:t>
            </a:r>
            <a:r>
              <a:rPr lang="en-US" altLang="zh-TW" sz="2000" dirty="0" smtClean="0"/>
              <a:t>   </a:t>
            </a:r>
            <a:r>
              <a:rPr lang="zh-TW" altLang="zh-TW" sz="2000" dirty="0" smtClean="0"/>
              <a:t>我們在進園晨練的老人身邊走出園門，而這時，四周已籠罩著燦爛的秋陽。秋色蕭瑟，我卻在這早晨感受到秋色獨特的美麗。</a:t>
            </a:r>
          </a:p>
          <a:p>
            <a:pPr>
              <a:buNone/>
            </a:pPr>
            <a:r>
              <a:rPr lang="zh-TW" altLang="en-US" sz="2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at\Desktop\floor plan 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-12700"/>
            <a:ext cx="8640960" cy="687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166</Words>
  <Application>Microsoft Office PowerPoint</Application>
  <PresentationFormat>如螢幕大小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投影片 1</vt:lpstr>
      <vt:lpstr>步移法</vt:lpstr>
      <vt:lpstr>投影片 3</vt:lpstr>
      <vt:lpstr>投影片 4</vt:lpstr>
      <vt:lpstr>小導遊手冊</vt:lpstr>
      <vt:lpstr>投影片 6</vt:lpstr>
      <vt:lpstr>投影片 7</vt:lpstr>
      <vt:lpstr>投影片 8</vt:lpstr>
      <vt:lpstr>投影片 9</vt:lpstr>
      <vt:lpstr>投影片 10</vt:lpstr>
      <vt:lpstr>投影片 11</vt:lpstr>
      <vt:lpstr>總結</vt:lpstr>
      <vt:lpstr>投影片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pat</dc:creator>
  <cp:lastModifiedBy>bobo</cp:lastModifiedBy>
  <cp:revision>26</cp:revision>
  <dcterms:created xsi:type="dcterms:W3CDTF">2012-11-27T03:46:22Z</dcterms:created>
  <dcterms:modified xsi:type="dcterms:W3CDTF">2012-11-27T13:16:24Z</dcterms:modified>
</cp:coreProperties>
</file>