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269" r:id="rId2"/>
    <p:sldId id="302" r:id="rId3"/>
    <p:sldId id="303" r:id="rId4"/>
    <p:sldId id="304" r:id="rId5"/>
    <p:sldId id="286" r:id="rId6"/>
    <p:sldId id="299" r:id="rId7"/>
    <p:sldId id="282" r:id="rId8"/>
    <p:sldId id="285" r:id="rId9"/>
    <p:sldId id="283" r:id="rId10"/>
    <p:sldId id="284" r:id="rId11"/>
    <p:sldId id="290" r:id="rId12"/>
    <p:sldId id="287" r:id="rId13"/>
    <p:sldId id="291" r:id="rId14"/>
    <p:sldId id="292" r:id="rId15"/>
    <p:sldId id="293" r:id="rId16"/>
    <p:sldId id="281" r:id="rId17"/>
    <p:sldId id="294" r:id="rId18"/>
    <p:sldId id="295" r:id="rId19"/>
    <p:sldId id="274" r:id="rId20"/>
    <p:sldId id="296" r:id="rId21"/>
    <p:sldId id="298" r:id="rId22"/>
    <p:sldId id="275" r:id="rId23"/>
    <p:sldId id="258" r:id="rId24"/>
    <p:sldId id="261" r:id="rId25"/>
    <p:sldId id="260" r:id="rId26"/>
    <p:sldId id="259" r:id="rId27"/>
    <p:sldId id="266" r:id="rId28"/>
    <p:sldId id="257" r:id="rId29"/>
    <p:sldId id="263" r:id="rId30"/>
    <p:sldId id="264" r:id="rId31"/>
    <p:sldId id="268" r:id="rId32"/>
    <p:sldId id="265" r:id="rId33"/>
    <p:sldId id="300" r:id="rId34"/>
    <p:sldId id="277" r:id="rId35"/>
    <p:sldId id="276" r:id="rId36"/>
    <p:sldId id="301" r:id="rId37"/>
  </p:sldIdLst>
  <p:sldSz cx="9144000" cy="6858000" type="screen4x3"/>
  <p:notesSz cx="6858000" cy="99456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062"/>
    <a:srgbClr val="CC00FF"/>
    <a:srgbClr val="FF6600"/>
    <a:srgbClr val="FF3300"/>
    <a:srgbClr val="99CCFF"/>
    <a:srgbClr val="003300"/>
    <a:srgbClr val="FFFFCC"/>
    <a:srgbClr val="000066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TW"/>
              <a:t>單元三︰四季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zh-TW" altLang="en-US"/>
              <a:t>簡報︰做甚麼／像甚麼</a:t>
            </a:r>
            <a:endParaRPr lang="en-US" altLang="zh-TW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7B8EEA-2AE4-4572-936C-390AFBC998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TW"/>
              <a:t>單元三︰四季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zh-TW" altLang="en-US"/>
              <a:t>簡報︰做甚麼／像甚麼</a:t>
            </a:r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58EFB-64C7-46E5-B5D6-7E98C3E4A72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TW"/>
              <a:t>單元三︰四季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zh-TW" altLang="en-US"/>
              <a:t>簡報︰做甚麼／像甚麼</a:t>
            </a:r>
            <a:endParaRPr lang="en-US" altLang="zh-TW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TW"/>
              <a:t>單元三︰四季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zh-TW" altLang="en-US"/>
              <a:t>簡報︰做甚麼／像甚麼</a:t>
            </a:r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TW"/>
              <a:t>單元三︰四季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zh-TW" altLang="en-US"/>
              <a:t>簡報︰做甚麼／像甚麼</a:t>
            </a:r>
            <a:endParaRPr lang="en-US" altLang="zh-TW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9DAC-97CD-48E0-9432-C0DD3B569A6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5EE-CEB8-48A5-ABE3-EF674F0E85E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67D-21A6-4E00-AA66-3D22F693860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BFD665-2468-4569-BCAD-1D0F45DD7EA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D781C3-FFA7-47C4-8204-B8085E2D0A6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2E01-1B20-4AC2-AC66-E1BFA4AA418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403E-CBE8-409F-96FC-818DA0C44F0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59AE-91BD-457F-9909-535C79C4C5F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D3B4-8102-4C95-8B19-3FA81783828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1F75-DA01-4899-83EE-5C967929C3E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269E-A960-4249-B6A9-77E176C98D8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334C-7629-49F4-AA8C-7E1AF7F447E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4517-EF11-4036-9E86-BB7AC13F8C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lickr.com/photos/alice_tw/211726800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768752" cy="15841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9600" dirty="0" smtClean="0"/>
              <a:t>兒童文學</a:t>
            </a:r>
            <a:endParaRPr lang="zh-TW" altLang="en-US" sz="9600" dirty="0"/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6400800" cy="86409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單元三　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---《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四季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endParaRPr lang="zh-TW" altLang="en-US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9DAC-97CD-48E0-9432-C0DD3B569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5" name="Picture 2" descr="C:\Users\pat\AppData\Local\Microsoft\Windows\Temporary Internet Files\Content.IE5\2QCGUDN0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546" y="144017"/>
            <a:ext cx="4610454" cy="6093295"/>
          </a:xfrm>
          <a:prstGeom prst="rect">
            <a:avLst/>
          </a:prstGeom>
          <a:noFill/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野櫻樹為甚麼會抖著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甚麼被風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野櫻樹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吹掉了下來？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3356992"/>
            <a:ext cx="6912768" cy="1944216"/>
          </a:xfrm>
          <a:solidFill>
            <a:srgbClr val="92D050"/>
          </a:solidFill>
        </p:spPr>
        <p:txBody>
          <a:bodyPr>
            <a:noAutofit/>
          </a:bodyPr>
          <a:lstStyle/>
          <a:p>
            <a:pPr lvl="0"/>
            <a:r>
              <a:rPr lang="zh-TW" altLang="zh-TW" sz="9600" dirty="0" smtClean="0">
                <a:latin typeface="微軟正黑體" pitchFamily="34" charset="-120"/>
                <a:ea typeface="微軟正黑體" pitchFamily="34" charset="-120"/>
              </a:rPr>
              <a:t>城中雨景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75856" y="620688"/>
            <a:ext cx="2808312" cy="1080120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1026" name="Picture 2" descr="http://old.12371.gov.cn/upload/2010-11/10110309553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70"/>
            <a:ext cx="9144000" cy="59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48130" name="Picture 2" descr="傘花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4653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52226" name="Picture 2" descr="水溜り">
            <a:hlinkClick r:id="rId2" tooltip="水溜り by Alice_tw, on Flick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16"/>
            <a:ext cx="4536504" cy="6832084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圖檔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1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179512" y="1772816"/>
            <a:ext cx="1368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/>
              <a:t>活動：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200" b="1" dirty="0" smtClean="0"/>
          </a:p>
          <a:p>
            <a:pPr lvl="0"/>
            <a:endParaRPr lang="en-US" altLang="zh-TW" sz="3200" dirty="0" smtClean="0"/>
          </a:p>
          <a:p>
            <a:pPr lvl="0"/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b="1" dirty="0" smtClean="0"/>
              <a:t>加分：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9512" y="486916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時限：</a:t>
            </a:r>
            <a:r>
              <a:rPr lang="zh-TW" altLang="en-US" sz="3200" dirty="0" smtClean="0"/>
              <a:t>５分鐘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59632" y="5589240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完成後伏在枱上，保持安靜。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347864" y="260648"/>
            <a:ext cx="5544616" cy="1080120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zh-TW" altLang="zh-TW" sz="4800" dirty="0" smtClean="0"/>
              <a:t>城中雨景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544" y="260648"/>
            <a:ext cx="2808312" cy="1080120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活動一</a:t>
            </a:r>
          </a:p>
        </p:txBody>
      </p:sp>
      <p:sp>
        <p:nvSpPr>
          <p:cNvPr id="10" name="矩形 9"/>
          <p:cNvSpPr/>
          <p:nvPr/>
        </p:nvSpPr>
        <p:spPr>
          <a:xfrm>
            <a:off x="1403648" y="1772816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/>
              <a:t>討論</a:t>
            </a:r>
            <a:r>
              <a:rPr lang="zh-TW" altLang="zh-TW" sz="3600" dirty="0" smtClean="0"/>
              <a:t>日常生活中的觀察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pPr lvl="0"/>
            <a:r>
              <a:rPr lang="zh-TW" altLang="zh-TW" sz="3600" dirty="0" smtClean="0"/>
              <a:t>城市中的雨景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pPr lvl="0"/>
            <a:r>
              <a:rPr lang="zh-TW" altLang="en-US" sz="3600" dirty="0" smtClean="0"/>
              <a:t>完成工作紙四：「</a:t>
            </a:r>
            <a:r>
              <a:rPr lang="zh-TW" altLang="zh-TW" sz="3600" dirty="0" smtClean="0"/>
              <a:t>開啟你的感官</a:t>
            </a:r>
            <a:r>
              <a:rPr lang="zh-TW" altLang="en-US" sz="3600" dirty="0" smtClean="0"/>
              <a:t>」</a:t>
            </a:r>
            <a:endParaRPr lang="en-US" altLang="zh-TW" sz="3600" dirty="0" smtClean="0"/>
          </a:p>
          <a:p>
            <a:pPr lvl="0"/>
            <a:endParaRPr lang="zh-TW" altLang="en-US" sz="3600" b="1" dirty="0"/>
          </a:p>
        </p:txBody>
      </p:sp>
      <p:sp>
        <p:nvSpPr>
          <p:cNvPr id="11" name="矩形 10"/>
          <p:cNvSpPr/>
          <p:nvPr/>
        </p:nvSpPr>
        <p:spPr>
          <a:xfrm>
            <a:off x="1475656" y="4221089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FF0000"/>
                </a:solidFill>
              </a:rPr>
              <a:t>合作、秩序、尊重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347864" y="260648"/>
            <a:ext cx="5544616" cy="1080120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zh-TW" altLang="zh-TW" sz="4800" dirty="0" smtClean="0"/>
              <a:t>城中雨景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67544" y="260648"/>
            <a:ext cx="2808312" cy="1080120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活動一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1520" y="1700808"/>
          <a:ext cx="8640960" cy="482453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80320"/>
                <a:gridCol w="3600399"/>
                <a:gridCol w="2160241"/>
              </a:tblGrid>
              <a:tr h="705907">
                <a:tc>
                  <a:txBody>
                    <a:bodyPr/>
                    <a:lstStyle/>
                    <a:p>
                      <a:pPr algn="l"/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夏日</a:t>
                      </a:r>
                      <a:r>
                        <a:rPr lang="zh-TW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雨景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城市</a:t>
                      </a:r>
                      <a:r>
                        <a:rPr lang="zh-TW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雨景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看到的</a:t>
                      </a:r>
                    </a:p>
                    <a:p>
                      <a:pPr algn="l"/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洗亮了的小溪</a:t>
                      </a:r>
                      <a: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蒲公英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花蕾的水珠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嗅到的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蘑菇的清新氣味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聽到的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沙啦沙啦水滴聲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觸摸到的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清涼的風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274" name="Picture 2" descr="C:\Users\pat\AppData\Local\Microsoft\Windows\Temporary Internet Files\Content.IE5\1ZYRRAY1\MC9002171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1008112" cy="1008112"/>
          </a:xfrm>
          <a:prstGeom prst="rect">
            <a:avLst/>
          </a:prstGeom>
          <a:noFill/>
        </p:spPr>
      </p:pic>
      <p:pic>
        <p:nvPicPr>
          <p:cNvPr id="54277" name="Picture 5" descr="C:\Users\pat\AppData\Local\Microsoft\Windows\Temporary Internet Files\Content.IE5\J4X0995U\MC9004343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641313" cy="612565"/>
          </a:xfrm>
          <a:prstGeom prst="rect">
            <a:avLst/>
          </a:prstGeom>
          <a:noFill/>
        </p:spPr>
      </p:pic>
      <p:pic>
        <p:nvPicPr>
          <p:cNvPr id="54278" name="Picture 6" descr="C:\Users\pat\AppData\Local\Microsoft\Windows\Temporary Internet Files\Content.IE5\HOVFJY2W\MC9002812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576064" cy="852601"/>
          </a:xfrm>
          <a:prstGeom prst="rect">
            <a:avLst/>
          </a:prstGeom>
          <a:noFill/>
        </p:spPr>
      </p:pic>
      <p:pic>
        <p:nvPicPr>
          <p:cNvPr id="54279" name="Picture 7" descr="C:\Users\pat\AppData\Local\Microsoft\Windows\Temporary Internet Files\Content.IE5\1ZYRRAY1\MC9001562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445224"/>
            <a:ext cx="1379996" cy="1124744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6588224" y="2564904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900" dirty="0" smtClean="0"/>
              <a:t>？</a:t>
            </a:r>
            <a:endParaRPr lang="zh-TW" altLang="en-US" sz="19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15616" y="3573016"/>
            <a:ext cx="6912768" cy="194421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動動朗讀</a:t>
            </a:r>
            <a:endParaRPr kumimoji="0" lang="zh-TW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75856" y="620688"/>
            <a:ext cx="2808312" cy="1080120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  <a:t>重音</a:t>
            </a:r>
            <a:endParaRPr lang="zh-TW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例如：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朗讀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留意以下兩項︰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673" name="Picture 1" descr="C:\Users\pat\AppData\Local\Microsoft\Windows\Temporary Internet Files\Content.IE5\J4X0995U\MC9004176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48880"/>
            <a:ext cx="2539298" cy="346440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67544" y="306896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轟隆隆地從天空駛過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… …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414908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一萬顆露珠兒在花蕾上閃爍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5229200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蘑菇們也從泥土下醒來了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2</a:t>
            </a:fld>
            <a:endParaRPr lang="en-US" altLang="zh-TW"/>
          </a:p>
        </p:txBody>
      </p:sp>
      <p:pic>
        <p:nvPicPr>
          <p:cNvPr id="1026" name="Picture 2" descr="C:\Users\pat\Desktop\IMG_6053.JPG"/>
          <p:cNvPicPr>
            <a:picLocks noChangeAspect="1" noChangeArrowheads="1"/>
          </p:cNvPicPr>
          <p:nvPr/>
        </p:nvPicPr>
        <p:blipFill>
          <a:blip r:embed="rId2" cstate="print"/>
          <a:srcRect t="6877"/>
          <a:stretch>
            <a:fillRect/>
          </a:stretch>
        </p:blipFill>
        <p:spPr bwMode="auto">
          <a:xfrm>
            <a:off x="1739096" y="0"/>
            <a:ext cx="5497200" cy="682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動動朗讀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律動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加入動作，表現大自然景物的情態。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55298" name="Picture 2" descr="C:\Users\pat\AppData\Local\Microsoft\Windows\Temporary Internet Files\Content.IE5\2QCGUDN0\MC9003891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08920"/>
            <a:ext cx="2952328" cy="397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772816"/>
            <a:ext cx="1368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活動：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加分：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00506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時限：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３分鐘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5616" y="4941168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完成後伏在枱上，保持安靜。</a:t>
            </a:r>
            <a:endParaRPr lang="zh-TW" altLang="en-US" sz="4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347864" y="260648"/>
            <a:ext cx="5544616" cy="1080120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動動朗讀</a:t>
            </a:r>
            <a:endParaRPr kumimoji="0"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544" y="260648"/>
            <a:ext cx="2808312" cy="1080120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活動二</a:t>
            </a:r>
          </a:p>
        </p:txBody>
      </p:sp>
      <p:sp>
        <p:nvSpPr>
          <p:cNvPr id="10" name="矩形 9"/>
          <p:cNvSpPr/>
          <p:nvPr/>
        </p:nvSpPr>
        <p:spPr>
          <a:xfrm>
            <a:off x="1403648" y="177281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練習朗讀，請個別或小組演繹。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664" y="328498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合作、秩序、創意</a:t>
            </a:r>
          </a:p>
        </p:txBody>
      </p:sp>
      <p:pic>
        <p:nvPicPr>
          <p:cNvPr id="56322" name="Picture 2" descr="C:\Users\pat\AppData\Local\Microsoft\Windows\Temporary Internet Files\Content.IE5\HOVFJY2W\MM90028380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36912"/>
            <a:ext cx="1800200" cy="161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848872" cy="165618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zh-TW" altLang="zh-TW" sz="7200" b="1" dirty="0">
                <a:latin typeface="微軟正黑體" pitchFamily="34" charset="-120"/>
                <a:ea typeface="微軟正黑體" pitchFamily="34" charset="-120"/>
              </a:rPr>
              <a:t>做甚麼？像甚麼？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131840" y="548680"/>
            <a:ext cx="3096344" cy="1368152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679158" y="5957292"/>
            <a:ext cx="2133600" cy="476250"/>
          </a:xfrm>
        </p:spPr>
        <p:txBody>
          <a:bodyPr/>
          <a:lstStyle/>
          <a:p>
            <a:fld id="{529E4B07-CC6D-4516-881B-94336D5E396E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1835696" y="548680"/>
            <a:ext cx="5670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altLang="en-US" sz="50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夏日雨景		</a:t>
            </a:r>
            <a:r>
              <a:rPr lang="zh-TW" altLang="en-US" sz="32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徐魯</a:t>
            </a:r>
            <a:endParaRPr lang="zh-TW" altLang="en-US" sz="5000" b="1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b="1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雷公公開着夏天的灑水車，</a:t>
            </a:r>
          </a:p>
          <a:p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轟隆隆地從天空駛過</a:t>
            </a:r>
            <a:r>
              <a:rPr lang="en-US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洗亮了田野上所有的小溪，</a:t>
            </a:r>
          </a:p>
          <a:p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還有老橡樹上的每片綠葉。</a:t>
            </a:r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5490046" y="1844923"/>
            <a:ext cx="1584176" cy="720080"/>
          </a:xfrm>
          <a:prstGeom prst="ellipse">
            <a:avLst/>
          </a:prstGeom>
          <a:noFill/>
          <a:ln w="38100">
            <a:solidFill>
              <a:srgbClr val="1ED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105670" y="4869259"/>
            <a:ext cx="4681537" cy="1152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D0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3200" b="1">
                <a:solidFill>
                  <a:srgbClr val="003300"/>
                </a:solidFill>
                <a:ea typeface="標楷體" pitchFamily="65" charset="-120"/>
              </a:rPr>
              <a:t>「雷公公」是誰？</a:t>
            </a:r>
          </a:p>
          <a:p>
            <a:r>
              <a:rPr lang="zh-TW" altLang="en-US" sz="3200" b="1">
                <a:solidFill>
                  <a:srgbClr val="003300"/>
                </a:solidFill>
                <a:ea typeface="標楷體" pitchFamily="65" charset="-120"/>
              </a:rPr>
              <a:t>「灑水車」指的是甚麼？</a:t>
            </a: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1673622" y="1844923"/>
            <a:ext cx="1728192" cy="720080"/>
          </a:xfrm>
          <a:prstGeom prst="ellipse">
            <a:avLst/>
          </a:prstGeom>
          <a:noFill/>
          <a:ln w="38100">
            <a:solidFill>
              <a:srgbClr val="1ED0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弧形向右箭號 18"/>
          <p:cNvSpPr/>
          <p:nvPr/>
        </p:nvSpPr>
        <p:spPr>
          <a:xfrm>
            <a:off x="251520" y="2060848"/>
            <a:ext cx="1656184" cy="3240360"/>
          </a:xfrm>
          <a:prstGeom prst="curvedRightArrow">
            <a:avLst>
              <a:gd name="adj1" fmla="val 19952"/>
              <a:gd name="adj2" fmla="val 39656"/>
              <a:gd name="adj3" fmla="val 25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弧形箭號 (左彎) 19"/>
          <p:cNvSpPr/>
          <p:nvPr/>
        </p:nvSpPr>
        <p:spPr>
          <a:xfrm>
            <a:off x="7380312" y="1988840"/>
            <a:ext cx="1763688" cy="4104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/>
      <p:bldP spid="4131" grpId="0" animBg="1"/>
      <p:bldP spid="4135" grpId="0" animBg="1"/>
      <p:bldP spid="41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0" name="Picture 142" descr="灑水車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00600" y="-99392"/>
            <a:ext cx="3563888" cy="2304256"/>
          </a:xfrm>
          <a:noFill/>
          <a:ln/>
        </p:spPr>
      </p:pic>
      <p:sp>
        <p:nvSpPr>
          <p:cNvPr id="2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E99-EDAD-4DE6-8DAE-587119E2A366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672058" y="2849563"/>
            <a:ext cx="577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663300"/>
                </a:solidFill>
                <a:ea typeface="標楷體" pitchFamily="65" charset="-120"/>
              </a:rPr>
              <a:t>雷公公開着夏天的灑水車</a:t>
            </a:r>
          </a:p>
        </p:txBody>
      </p:sp>
      <p:sp>
        <p:nvSpPr>
          <p:cNvPr id="7285" name="Rectangle 117"/>
          <p:cNvSpPr>
            <a:spLocks noChangeArrowheads="1"/>
          </p:cNvSpPr>
          <p:nvPr/>
        </p:nvSpPr>
        <p:spPr bwMode="auto">
          <a:xfrm>
            <a:off x="4787900" y="2862263"/>
            <a:ext cx="1579563" cy="7207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86" name="Line 118"/>
          <p:cNvSpPr>
            <a:spLocks noChangeShapeType="1"/>
          </p:cNvSpPr>
          <p:nvPr/>
        </p:nvSpPr>
        <p:spPr bwMode="auto">
          <a:xfrm>
            <a:off x="5580063" y="3573463"/>
            <a:ext cx="0" cy="2873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289" name="Rectangle 121"/>
          <p:cNvSpPr>
            <a:spLocks noChangeArrowheads="1"/>
          </p:cNvSpPr>
          <p:nvPr/>
        </p:nvSpPr>
        <p:spPr bwMode="auto">
          <a:xfrm>
            <a:off x="3851275" y="3860800"/>
            <a:ext cx="3455988" cy="7207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600" b="1">
                <a:solidFill>
                  <a:srgbClr val="000066"/>
                </a:solidFill>
                <a:ea typeface="標楷體" pitchFamily="65" charset="-120"/>
              </a:rPr>
              <a:t>灑水車＝雨雲</a:t>
            </a:r>
          </a:p>
        </p:txBody>
      </p:sp>
      <p:sp>
        <p:nvSpPr>
          <p:cNvPr id="7290" name="Line 122"/>
          <p:cNvSpPr>
            <a:spLocks noChangeShapeType="1"/>
          </p:cNvSpPr>
          <p:nvPr/>
        </p:nvSpPr>
        <p:spPr bwMode="auto">
          <a:xfrm>
            <a:off x="5580063" y="4581525"/>
            <a:ext cx="0" cy="287338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294" name="Rectangle 126"/>
          <p:cNvSpPr>
            <a:spLocks noChangeArrowheads="1"/>
          </p:cNvSpPr>
          <p:nvPr/>
        </p:nvSpPr>
        <p:spPr bwMode="auto">
          <a:xfrm>
            <a:off x="3851275" y="4868863"/>
            <a:ext cx="3529013" cy="180022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2800" b="1">
                <a:solidFill>
                  <a:srgbClr val="CC00FF"/>
                </a:solidFill>
                <a:ea typeface="標楷體" pitchFamily="65" charset="-120"/>
              </a:rPr>
              <a:t>共同點</a:t>
            </a:r>
            <a:r>
              <a:rPr lang="en-US" altLang="zh-TW" sz="2800" b="1">
                <a:solidFill>
                  <a:srgbClr val="CC00FF"/>
                </a:solidFill>
                <a:ea typeface="標楷體" pitchFamily="65" charset="-120"/>
              </a:rPr>
              <a:t>︰</a:t>
            </a:r>
            <a:r>
              <a:rPr lang="zh-TW" altLang="en-US" sz="2800" b="1">
                <a:solidFill>
                  <a:srgbClr val="CC00FF"/>
                </a:solidFill>
                <a:ea typeface="標楷體" pitchFamily="65" charset="-120"/>
              </a:rPr>
              <a:t>在夏天出現</a:t>
            </a:r>
          </a:p>
          <a:p>
            <a:r>
              <a:rPr lang="zh-TW" altLang="en-US" sz="2800" b="1">
                <a:solidFill>
                  <a:srgbClr val="CC00FF"/>
                </a:solidFill>
                <a:ea typeface="標楷體" pitchFamily="65" charset="-120"/>
              </a:rPr>
              <a:t>　　　　會灑水的</a:t>
            </a:r>
          </a:p>
          <a:p>
            <a:r>
              <a:rPr lang="zh-TW" altLang="en-US" sz="2800" b="1">
                <a:solidFill>
                  <a:srgbClr val="CC00FF"/>
                </a:solidFill>
                <a:ea typeface="標楷體" pitchFamily="65" charset="-120"/>
              </a:rPr>
              <a:t>　　　　會移動的</a:t>
            </a:r>
          </a:p>
        </p:txBody>
      </p:sp>
      <p:sp>
        <p:nvSpPr>
          <p:cNvPr id="7296" name="Rectangle 128"/>
          <p:cNvSpPr>
            <a:spLocks noChangeArrowheads="1"/>
          </p:cNvSpPr>
          <p:nvPr/>
        </p:nvSpPr>
        <p:spPr bwMode="auto">
          <a:xfrm>
            <a:off x="684213" y="2852738"/>
            <a:ext cx="1584325" cy="7207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99" name="Line 131"/>
          <p:cNvSpPr>
            <a:spLocks noChangeShapeType="1"/>
          </p:cNvSpPr>
          <p:nvPr/>
        </p:nvSpPr>
        <p:spPr bwMode="auto">
          <a:xfrm flipV="1">
            <a:off x="1043608" y="692696"/>
            <a:ext cx="0" cy="2160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00" name="Line 132"/>
          <p:cNvSpPr>
            <a:spLocks noChangeShapeType="1"/>
          </p:cNvSpPr>
          <p:nvPr/>
        </p:nvSpPr>
        <p:spPr bwMode="auto">
          <a:xfrm>
            <a:off x="1043609" y="692124"/>
            <a:ext cx="4392488" cy="57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02" name="Line 134"/>
          <p:cNvSpPr>
            <a:spLocks noChangeShapeType="1"/>
          </p:cNvSpPr>
          <p:nvPr/>
        </p:nvSpPr>
        <p:spPr bwMode="auto">
          <a:xfrm>
            <a:off x="1476375" y="3573463"/>
            <a:ext cx="0" cy="360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03" name="Rectangle 135"/>
          <p:cNvSpPr>
            <a:spLocks noChangeArrowheads="1"/>
          </p:cNvSpPr>
          <p:nvPr/>
        </p:nvSpPr>
        <p:spPr bwMode="auto">
          <a:xfrm>
            <a:off x="684213" y="3933825"/>
            <a:ext cx="1512887" cy="7207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600" b="1" dirty="0">
                <a:solidFill>
                  <a:srgbClr val="000066"/>
                </a:solidFill>
                <a:ea typeface="標楷體" pitchFamily="65" charset="-120"/>
              </a:rPr>
              <a:t>雷聲</a:t>
            </a:r>
          </a:p>
        </p:txBody>
      </p:sp>
      <p:sp>
        <p:nvSpPr>
          <p:cNvPr id="7304" name="Rectangle 136"/>
          <p:cNvSpPr>
            <a:spLocks noChangeArrowheads="1"/>
          </p:cNvSpPr>
          <p:nvPr/>
        </p:nvSpPr>
        <p:spPr bwMode="auto">
          <a:xfrm>
            <a:off x="1115616" y="2132856"/>
            <a:ext cx="4105275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2800" b="1" dirty="0">
                <a:solidFill>
                  <a:srgbClr val="000066"/>
                </a:solidFill>
                <a:ea typeface="標楷體" pitchFamily="65" charset="-120"/>
              </a:rPr>
              <a:t>雷公公是「人」嗎？</a:t>
            </a:r>
          </a:p>
        </p:txBody>
      </p:sp>
      <p:sp>
        <p:nvSpPr>
          <p:cNvPr id="7305" name="Line 137"/>
          <p:cNvSpPr>
            <a:spLocks noChangeShapeType="1"/>
          </p:cNvSpPr>
          <p:nvPr/>
        </p:nvSpPr>
        <p:spPr bwMode="auto">
          <a:xfrm>
            <a:off x="1476375" y="4652963"/>
            <a:ext cx="0" cy="287337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06" name="Rectangle 138"/>
          <p:cNvSpPr>
            <a:spLocks noChangeArrowheads="1"/>
          </p:cNvSpPr>
          <p:nvPr/>
        </p:nvSpPr>
        <p:spPr bwMode="auto">
          <a:xfrm>
            <a:off x="323850" y="4941888"/>
            <a:ext cx="2232025" cy="793750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800" b="1">
                <a:solidFill>
                  <a:srgbClr val="CC00FF"/>
                </a:solidFill>
                <a:ea typeface="標楷體" pitchFamily="65" charset="-120"/>
              </a:rPr>
              <a:t>把雷聲當作</a:t>
            </a:r>
            <a:r>
              <a:rPr lang="zh-TW" altLang="en-US" sz="2800" b="1">
                <a:solidFill>
                  <a:srgbClr val="FF3300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7307" name="Rectangle 139"/>
          <p:cNvSpPr>
            <a:spLocks noChangeArrowheads="1"/>
          </p:cNvSpPr>
          <p:nvPr/>
        </p:nvSpPr>
        <p:spPr bwMode="auto">
          <a:xfrm>
            <a:off x="5148064" y="2276872"/>
            <a:ext cx="2663825" cy="576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2800" b="1" dirty="0">
                <a:solidFill>
                  <a:srgbClr val="000066"/>
                </a:solidFill>
                <a:ea typeface="標楷體" pitchFamily="65" charset="-120"/>
              </a:rPr>
              <a:t>會灑水的車嗎？</a:t>
            </a:r>
          </a:p>
        </p:txBody>
      </p:sp>
      <p:sp>
        <p:nvSpPr>
          <p:cNvPr id="7308" name="Line 140"/>
          <p:cNvSpPr>
            <a:spLocks noChangeShapeType="1"/>
          </p:cNvSpPr>
          <p:nvPr/>
        </p:nvSpPr>
        <p:spPr bwMode="auto">
          <a:xfrm flipV="1">
            <a:off x="4860032" y="1412776"/>
            <a:ext cx="0" cy="14398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09" name="Line 141"/>
          <p:cNvSpPr>
            <a:spLocks noChangeShapeType="1"/>
          </p:cNvSpPr>
          <p:nvPr/>
        </p:nvSpPr>
        <p:spPr bwMode="auto">
          <a:xfrm>
            <a:off x="4860032" y="1412776"/>
            <a:ext cx="5762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3" dur="5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5" grpId="0" animBg="1"/>
      <p:bldP spid="7286" grpId="0" animBg="1"/>
      <p:bldP spid="7289" grpId="0" animBg="1"/>
      <p:bldP spid="7290" grpId="0" animBg="1"/>
      <p:bldP spid="7294" grpId="0" animBg="1"/>
      <p:bldP spid="7296" grpId="0" animBg="1"/>
      <p:bldP spid="7299" grpId="0" animBg="1"/>
      <p:bldP spid="7300" grpId="0" animBg="1"/>
      <p:bldP spid="7302" grpId="0" animBg="1"/>
      <p:bldP spid="7303" grpId="0" animBg="1"/>
      <p:bldP spid="7304" grpId="0"/>
      <p:bldP spid="7305" grpId="0" animBg="1"/>
      <p:bldP spid="7306" grpId="0" animBg="1"/>
      <p:bldP spid="7307" grpId="0"/>
      <p:bldP spid="7308" grpId="0" animBg="1"/>
      <p:bldP spid="73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0AEB-09BC-496B-9DEE-07E45C24C337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2868613" y="590550"/>
            <a:ext cx="3359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000" b="1">
                <a:ea typeface="標楷體" pitchFamily="65" charset="-120"/>
              </a:rPr>
              <a:t>小結（一）</a:t>
            </a: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395536" y="1844824"/>
            <a:ext cx="80660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14388" indent="-814388" defTabSz="885825">
              <a:buFontTx/>
              <a:buAutoNum type="arabicPeriod"/>
            </a:pPr>
            <a:r>
              <a:rPr lang="zh-TW" altLang="en-US" sz="4000" b="1" dirty="0">
                <a:ea typeface="標楷體" pitchFamily="65" charset="-120"/>
              </a:rPr>
              <a:t>雷公公</a:t>
            </a:r>
            <a:br>
              <a:rPr lang="zh-TW" altLang="en-US" sz="4000" b="1" dirty="0">
                <a:ea typeface="標楷體" pitchFamily="65" charset="-120"/>
              </a:rPr>
            </a:br>
            <a:r>
              <a:rPr lang="zh-TW" altLang="en-US" sz="3600" b="1" dirty="0">
                <a:ea typeface="標楷體" pitchFamily="65" charset="-120"/>
              </a:rPr>
              <a:t>把打雷當作</a:t>
            </a:r>
            <a:r>
              <a:rPr lang="zh-TW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</a:t>
            </a:r>
            <a:r>
              <a:rPr lang="zh-TW" altLang="en-US" sz="3600" b="1" dirty="0">
                <a:ea typeface="標楷體" pitchFamily="65" charset="-120"/>
              </a:rPr>
              <a:t>來描寫。</a:t>
            </a:r>
          </a:p>
          <a:p>
            <a:pPr marL="814388" indent="-814388" defTabSz="885825">
              <a:lnSpc>
                <a:spcPct val="20000"/>
              </a:lnSpc>
              <a:buFontTx/>
              <a:buAutoNum type="arabicPeriod"/>
            </a:pPr>
            <a:endParaRPr lang="zh-TW" altLang="en-US" sz="4000" b="1" dirty="0">
              <a:ea typeface="標楷體" pitchFamily="65" charset="-120"/>
            </a:endParaRPr>
          </a:p>
          <a:p>
            <a:pPr marL="814388" indent="-814388" defTabSz="885825">
              <a:buFontTx/>
              <a:buAutoNum type="arabicPeriod"/>
            </a:pPr>
            <a:r>
              <a:rPr lang="zh-TW" altLang="en-US" sz="4000" b="1" dirty="0">
                <a:ea typeface="標楷體" pitchFamily="65" charset="-120"/>
              </a:rPr>
              <a:t>灑水車</a:t>
            </a:r>
            <a:br>
              <a:rPr lang="zh-TW" altLang="en-US" sz="4000" b="1" dirty="0">
                <a:ea typeface="標楷體" pitchFamily="65" charset="-120"/>
              </a:rPr>
            </a:br>
            <a:r>
              <a:rPr lang="zh-TW" altLang="en-US" sz="3600" b="1" dirty="0">
                <a:ea typeface="標楷體" pitchFamily="65" charset="-120"/>
              </a:rPr>
              <a:t>把雨雲寫成</a:t>
            </a:r>
            <a:r>
              <a:rPr lang="zh-TW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相像事物</a:t>
            </a:r>
            <a:r>
              <a:rPr lang="zh-TW" altLang="en-US" sz="3600" b="1" dirty="0">
                <a:ea typeface="標楷體" pitchFamily="65" charset="-120"/>
              </a:rPr>
              <a:t>（灑水車）來描寫。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76672"/>
            <a:ext cx="2533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2" descr="灑水車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39952" y="4077072"/>
            <a:ext cx="4392488" cy="297966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3" grpId="1"/>
      <p:bldP spid="61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2133600" cy="476250"/>
          </a:xfrm>
        </p:spPr>
        <p:txBody>
          <a:bodyPr/>
          <a:lstStyle/>
          <a:p>
            <a:fld id="{CBDEA06F-C7E9-4646-A2DD-DF9BE6872222}" type="slidenum">
              <a:rPr lang="en-US" altLang="zh-TW"/>
              <a:pPr/>
              <a:t>26</a:t>
            </a:fld>
            <a:endParaRPr lang="en-US" altLang="zh-TW" dirty="0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1012825" y="2348731"/>
            <a:ext cx="711835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04800">
              <a:spcBef>
                <a:spcPct val="30000"/>
              </a:spcBef>
            </a:pPr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蒲公英伸開金色的小巴掌，</a:t>
            </a:r>
          </a:p>
          <a:p>
            <a:pPr indent="304800">
              <a:spcBef>
                <a:spcPct val="30000"/>
              </a:spcBef>
            </a:pPr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一萬顆露珠兒在花蕾上閃爍；</a:t>
            </a:r>
          </a:p>
          <a:p>
            <a:pPr indent="304800">
              <a:spcBef>
                <a:spcPct val="30000"/>
              </a:spcBef>
            </a:pPr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蘑菇們也從泥土下醒來了，</a:t>
            </a:r>
          </a:p>
          <a:p>
            <a:pPr indent="304800">
              <a:spcBef>
                <a:spcPct val="30000"/>
              </a:spcBef>
            </a:pPr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白色的小帽兒上頂着草葉。</a:t>
            </a:r>
          </a:p>
          <a:p>
            <a:pPr indent="304800">
              <a:spcBef>
                <a:spcPct val="30000"/>
              </a:spcBef>
            </a:pPr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野櫻樹抖着滿身晶亮的水花，</a:t>
            </a:r>
          </a:p>
          <a:p>
            <a:pPr indent="304800">
              <a:spcBef>
                <a:spcPct val="30000"/>
              </a:spcBef>
            </a:pPr>
            <a:r>
              <a:rPr lang="zh-TW" altLang="en-US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彷彿金色的花瓣兒被風吹落</a:t>
            </a:r>
            <a:r>
              <a:rPr lang="en-US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…… </a:t>
            </a:r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2771800" y="2420169"/>
            <a:ext cx="936600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5003800" y="3861619"/>
            <a:ext cx="936625" cy="5048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2771775" y="5301481"/>
            <a:ext cx="1800225" cy="5032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116013" y="1412106"/>
            <a:ext cx="2808287" cy="64928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500" b="1">
                <a:ea typeface="標楷體" pitchFamily="65" charset="-120"/>
              </a:rPr>
              <a:t>當作</a:t>
            </a:r>
            <a:r>
              <a:rPr lang="zh-TW" altLang="en-US" sz="35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</a:t>
            </a:r>
            <a:r>
              <a:rPr lang="zh-TW" altLang="en-US" sz="3500" b="1">
                <a:ea typeface="標楷體" pitchFamily="65" charset="-120"/>
              </a:rPr>
              <a:t>來寫</a:t>
            </a:r>
          </a:p>
        </p:txBody>
      </p:sp>
      <p:sp>
        <p:nvSpPr>
          <p:cNvPr id="12" name="橢圓 11"/>
          <p:cNvSpPr/>
          <p:nvPr/>
        </p:nvSpPr>
        <p:spPr>
          <a:xfrm>
            <a:off x="5004048" y="1124744"/>
            <a:ext cx="352839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292080" y="134076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ea typeface="標楷體" pitchFamily="65" charset="-120"/>
              </a:rPr>
              <a:t>寫</a:t>
            </a:r>
            <a:r>
              <a:rPr lang="zh-TW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相像的</a:t>
            </a:r>
            <a:r>
              <a:rPr lang="zh-TW" altLang="en-US" sz="3600" b="1" dirty="0" smtClean="0">
                <a:ea typeface="標楷體" pitchFamily="65" charset="-120"/>
              </a:rPr>
              <a:t>事物</a:t>
            </a:r>
            <a:endParaRPr lang="zh-TW" altLang="en-US" sz="3600" b="1" dirty="0">
              <a:ea typeface="標楷體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004048" y="2348880"/>
            <a:ext cx="151216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771800" y="4509120"/>
            <a:ext cx="151216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267744" y="5949280"/>
            <a:ext cx="288032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 rot="21313222">
            <a:off x="282314" y="320136"/>
            <a:ext cx="2529515" cy="844708"/>
          </a:xfrm>
          <a:prstGeom prst="rect">
            <a:avLst/>
          </a:prstGeom>
          <a:solidFill>
            <a:srgbClr val="FFFF99"/>
          </a:solidFill>
          <a:ln w="76200">
            <a:solidFill>
              <a:srgbClr val="0066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考考您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/>
      <p:bldP spid="5154" grpId="0" animBg="1"/>
      <p:bldP spid="5155" grpId="0" animBg="1"/>
      <p:bldP spid="5156" grpId="0" animBg="1"/>
      <p:bldP spid="5160" grpId="0" animBg="1"/>
      <p:bldP spid="14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F8E-8DEB-44C1-BCF4-8AFBE3CFDFC8}" type="slidenum">
              <a:rPr lang="en-US" altLang="zh-TW"/>
              <a:pPr/>
              <a:t>27</a:t>
            </a:fld>
            <a:endParaRPr lang="en-US" altLang="zh-TW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68613" y="590550"/>
            <a:ext cx="3359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000" b="1" u="sng">
                <a:ea typeface="標楷體" pitchFamily="65" charset="-120"/>
              </a:rPr>
              <a:t>小結（二）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3568" y="1700808"/>
            <a:ext cx="77057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14388" indent="-814388" defTabSz="885825">
              <a:buFontTx/>
              <a:buAutoNum type="arabicPeriod"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當作</a:t>
            </a:r>
            <a:r>
              <a:rPr lang="zh-TW" altLang="en-US" sz="55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來寫的例子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︰</a:t>
            </a:r>
            <a:br>
              <a:rPr lang="en-US" altLang="zh-TW" sz="40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夏姐姐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冬伯伯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風婆婆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40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蝴蝶在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跳舞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0232" y="1268760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擬人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0232" y="3861048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比喻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3917374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indent="-814388" defTabSz="885825">
              <a:buFont typeface="+mj-lt"/>
              <a:buAutoNum type="arabicPeriod" startAt="2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寫成</a:t>
            </a:r>
            <a:r>
              <a:rPr lang="zh-TW" alt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相像事物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的例子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︰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太陽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火球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蛋黃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……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</a:b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白雲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棉花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綿羊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5" grpId="0" animBg="1"/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小豬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288" y="1928813"/>
            <a:ext cx="2268537" cy="2998787"/>
          </a:xfrm>
          <a:noFill/>
          <a:ln/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563-0B6C-4A79-93F6-8DA5ED019063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3048000" y="692150"/>
            <a:ext cx="390048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標楷體"/>
                <a:ea typeface="標楷體"/>
              </a:rPr>
              <a:t>做甚麼？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2916238" y="2238375"/>
            <a:ext cx="5040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ea typeface="標楷體" pitchFamily="65" charset="-120"/>
              </a:rPr>
              <a:t>把小豬當做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</a:t>
            </a:r>
            <a:r>
              <a:rPr lang="zh-TW" altLang="en-US" sz="3600" b="1">
                <a:ea typeface="標楷體" pitchFamily="65" charset="-120"/>
              </a:rPr>
              <a:t>來描寫，你認為他在做甚麼？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843213" y="3716338"/>
            <a:ext cx="5761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600" b="1">
                <a:ea typeface="標楷體" pitchFamily="65" charset="-120"/>
              </a:rPr>
              <a:t>小豬一邊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唱歌</a:t>
            </a:r>
            <a:r>
              <a:rPr lang="zh-TW" altLang="en-US" sz="3600" b="1">
                <a:ea typeface="標楷體" pitchFamily="65" charset="-120"/>
              </a:rPr>
              <a:t>，一邊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跳舞</a:t>
            </a:r>
            <a:r>
              <a:rPr lang="zh-TW" altLang="en-US" sz="3600" b="1">
                <a:ea typeface="標楷體" pitchFamily="65" charset="-12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539552" y="548680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擬人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7" grpId="0"/>
      <p:bldP spid="31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小雞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8650" y="692696"/>
            <a:ext cx="2287588" cy="2447925"/>
          </a:xfrm>
          <a:noFill/>
          <a:ln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704B-C868-4566-BFF2-0E38FBD0982B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348038" y="1484313"/>
            <a:ext cx="5040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ea typeface="標楷體" pitchFamily="65" charset="-120"/>
              </a:rPr>
              <a:t>把小雞當做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</a:t>
            </a:r>
            <a:r>
              <a:rPr lang="zh-TW" altLang="en-US" sz="3600" b="1">
                <a:ea typeface="標楷體" pitchFamily="65" charset="-120"/>
              </a:rPr>
              <a:t>來描寫，你認為他在做甚麼？</a:t>
            </a: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68313" y="4292600"/>
            <a:ext cx="4967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ea typeface="標楷體" pitchFamily="65" charset="-120"/>
              </a:rPr>
              <a:t>把小貓當做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</a:t>
            </a:r>
            <a:r>
              <a:rPr lang="zh-TW" altLang="en-US" sz="3600" b="1">
                <a:ea typeface="標楷體" pitchFamily="65" charset="-120"/>
              </a:rPr>
              <a:t>來描寫，你認為他在做甚麼？</a:t>
            </a:r>
          </a:p>
        </p:txBody>
      </p:sp>
      <p:pic>
        <p:nvPicPr>
          <p:cNvPr id="14338" name="Picture 2" descr="C:\Users\pat\AppData\Local\Microsoft\Windows\Temporary Internet Files\Content.IE5\J4X0995U\MC900395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61048"/>
            <a:ext cx="1728192" cy="2657187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7164288" y="260648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擬人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1" grpId="0"/>
      <p:bldP spid="12322" grpId="0" animBg="1"/>
      <p:bldP spid="123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2050" name="Picture 2" descr="C:\Users\pat\Desktop\IMG_6050.JPG"/>
          <p:cNvPicPr>
            <a:picLocks noChangeAspect="1" noChangeArrowheads="1"/>
          </p:cNvPicPr>
          <p:nvPr/>
        </p:nvPicPr>
        <p:blipFill>
          <a:blip r:embed="rId2" cstate="print"/>
          <a:srcRect t="8001" b="9051"/>
          <a:stretch>
            <a:fillRect/>
          </a:stretch>
        </p:blipFill>
        <p:spPr bwMode="auto">
          <a:xfrm>
            <a:off x="1547664" y="44624"/>
            <a:ext cx="6120680" cy="6769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1" name="Picture 129" descr="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68486">
            <a:off x="1547813" y="3854450"/>
            <a:ext cx="1473200" cy="2520950"/>
          </a:xfrm>
          <a:noFill/>
          <a:ln/>
        </p:spPr>
      </p:pic>
      <p:pic>
        <p:nvPicPr>
          <p:cNvPr id="13443" name="Picture 131" descr="葉子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592199">
            <a:off x="1597025" y="1612900"/>
            <a:ext cx="1822450" cy="2536825"/>
          </a:xfrm>
          <a:noFill/>
          <a:ln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3034-AF91-419C-A32A-CB9545B6990C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13344" name="WordArt 32"/>
          <p:cNvSpPr>
            <a:spLocks noChangeArrowheads="1" noChangeShapeType="1" noTextEdit="1"/>
          </p:cNvSpPr>
          <p:nvPr/>
        </p:nvSpPr>
        <p:spPr bwMode="auto">
          <a:xfrm>
            <a:off x="3036888" y="620713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標楷體"/>
                <a:ea typeface="標楷體"/>
              </a:rPr>
              <a:t>像甚麼？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995738" y="2492375"/>
            <a:ext cx="504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ea typeface="標楷體" pitchFamily="65" charset="-120"/>
              </a:rPr>
              <a:t>你認為樹葉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像</a:t>
            </a:r>
            <a:r>
              <a:rPr lang="zh-TW" altLang="en-US" sz="3600" b="1">
                <a:ea typeface="標楷體" pitchFamily="65" charset="-120"/>
              </a:rPr>
              <a:t>甚麼？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3851275" y="4579938"/>
            <a:ext cx="3313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600" b="1">
                <a:ea typeface="標楷體" pitchFamily="65" charset="-120"/>
              </a:rPr>
              <a:t>樹葉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像</a:t>
            </a:r>
            <a:r>
              <a:rPr lang="zh-TW" altLang="en-US" sz="3600" b="1">
                <a:ea typeface="標楷體" pitchFamily="65" charset="-120"/>
              </a:rPr>
              <a:t>手掌。</a:t>
            </a:r>
          </a:p>
        </p:txBody>
      </p:sp>
      <p:sp>
        <p:nvSpPr>
          <p:cNvPr id="8" name="矩形 7"/>
          <p:cNvSpPr/>
          <p:nvPr/>
        </p:nvSpPr>
        <p:spPr>
          <a:xfrm>
            <a:off x="7020272" y="476672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比喻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 animBg="1"/>
      <p:bldP spid="13346" grpId="0"/>
      <p:bldP spid="133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44" name="Picture 92" descr="飛機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5" y="908050"/>
            <a:ext cx="4038600" cy="1897063"/>
          </a:xfrm>
          <a:noFill/>
          <a:ln/>
        </p:spPr>
      </p:pic>
      <p:pic>
        <p:nvPicPr>
          <p:cNvPr id="23646" name="Picture 94" descr="飛鳥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9329597">
            <a:off x="998538" y="3417888"/>
            <a:ext cx="2376487" cy="2447925"/>
          </a:xfrm>
          <a:noFill/>
          <a:ln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F659-F6ED-4542-8552-249DC425C8B3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716463" y="1341438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ea typeface="標楷體" pitchFamily="65" charset="-120"/>
              </a:rPr>
              <a:t>飛機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像</a:t>
            </a:r>
            <a:r>
              <a:rPr lang="zh-TW" altLang="en-US" sz="3600" b="1">
                <a:ea typeface="標楷體" pitchFamily="65" charset="-120"/>
              </a:rPr>
              <a:t>甚麼？</a:t>
            </a: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4787900" y="4149725"/>
            <a:ext cx="5184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3600" b="1">
                <a:ea typeface="標楷體" pitchFamily="65" charset="-120"/>
              </a:rPr>
              <a:t>飛機</a:t>
            </a:r>
            <a:r>
              <a:rPr lang="zh-TW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像</a:t>
            </a:r>
            <a:r>
              <a:rPr lang="zh-TW" altLang="en-US" sz="3600" b="1">
                <a:ea typeface="標楷體" pitchFamily="65" charset="-120"/>
              </a:rPr>
              <a:t>一隻小鳥。</a:t>
            </a:r>
          </a:p>
        </p:txBody>
      </p:sp>
      <p:sp>
        <p:nvSpPr>
          <p:cNvPr id="23643" name="Line 91"/>
          <p:cNvSpPr>
            <a:spLocks noChangeShapeType="1"/>
          </p:cNvSpPr>
          <p:nvPr/>
        </p:nvSpPr>
        <p:spPr bwMode="auto">
          <a:xfrm>
            <a:off x="0" y="3068638"/>
            <a:ext cx="9144000" cy="0"/>
          </a:xfrm>
          <a:prstGeom prst="lin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36296" y="188640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比喻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5" grpId="0"/>
      <p:bldP spid="23606" grpId="0"/>
      <p:bldP spid="236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3B5C-3767-46A8-B1F2-824542A88883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3671888" y="549275"/>
            <a:ext cx="1692275" cy="15113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763713" y="307816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>
                <a:ea typeface="標楷體" pitchFamily="65" charset="-120"/>
              </a:rPr>
              <a:t>你認為這個圓形</a:t>
            </a:r>
            <a:r>
              <a:rPr lang="zh-TW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像</a:t>
            </a:r>
            <a:r>
              <a:rPr lang="zh-TW" altLang="en-US" sz="4000" b="1">
                <a:ea typeface="標楷體" pitchFamily="65" charset="-120"/>
              </a:rPr>
              <a:t>甚麼？</a:t>
            </a:r>
          </a:p>
        </p:txBody>
      </p:sp>
      <p:sp>
        <p:nvSpPr>
          <p:cNvPr id="14392" name="AutoShape 56"/>
          <p:cNvSpPr>
            <a:spLocks noChangeArrowheads="1"/>
          </p:cNvSpPr>
          <p:nvPr/>
        </p:nvSpPr>
        <p:spPr bwMode="auto">
          <a:xfrm>
            <a:off x="4356100" y="2349500"/>
            <a:ext cx="431800" cy="574675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TW" altLang="en-US"/>
          </a:p>
        </p:txBody>
      </p:sp>
      <p:grpSp>
        <p:nvGrpSpPr>
          <p:cNvPr id="14414" name="Group 78"/>
          <p:cNvGrpSpPr>
            <a:grpSpLocks/>
          </p:cNvGrpSpPr>
          <p:nvPr/>
        </p:nvGrpSpPr>
        <p:grpSpPr bwMode="auto">
          <a:xfrm>
            <a:off x="2189163" y="4149725"/>
            <a:ext cx="4789487" cy="1987550"/>
            <a:chOff x="1379" y="2614"/>
            <a:chExt cx="3017" cy="1252"/>
          </a:xfrm>
        </p:grpSpPr>
        <p:sp>
          <p:nvSpPr>
            <p:cNvPr id="14370" name="AutoShape 34"/>
            <p:cNvSpPr>
              <a:spLocks noChangeArrowheads="1"/>
            </p:cNvSpPr>
            <p:nvPr/>
          </p:nvSpPr>
          <p:spPr bwMode="auto">
            <a:xfrm>
              <a:off x="2744" y="2705"/>
              <a:ext cx="272" cy="362"/>
            </a:xfrm>
            <a:prstGeom prst="downArrow">
              <a:avLst>
                <a:gd name="adj1" fmla="val 50000"/>
                <a:gd name="adj2" fmla="val 3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4371" name="AutoShape 35"/>
            <p:cNvSpPr>
              <a:spLocks noChangeArrowheads="1"/>
            </p:cNvSpPr>
            <p:nvPr/>
          </p:nvSpPr>
          <p:spPr bwMode="auto">
            <a:xfrm rot="1279936">
              <a:off x="1655" y="2614"/>
              <a:ext cx="272" cy="362"/>
            </a:xfrm>
            <a:prstGeom prst="downArrow">
              <a:avLst>
                <a:gd name="adj1" fmla="val 50000"/>
                <a:gd name="adj2" fmla="val 3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4372" name="AutoShape 36"/>
            <p:cNvSpPr>
              <a:spLocks noChangeArrowheads="1"/>
            </p:cNvSpPr>
            <p:nvPr/>
          </p:nvSpPr>
          <p:spPr bwMode="auto">
            <a:xfrm rot="-1322173">
              <a:off x="3787" y="2614"/>
              <a:ext cx="272" cy="362"/>
            </a:xfrm>
            <a:prstGeom prst="downArrow">
              <a:avLst>
                <a:gd name="adj1" fmla="val 50000"/>
                <a:gd name="adj2" fmla="val 3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TW" altLang="en-US"/>
            </a:p>
          </p:txBody>
        </p:sp>
        <p:pic>
          <p:nvPicPr>
            <p:cNvPr id="14394" name="Picture 58" descr="問號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9" y="3022"/>
              <a:ext cx="458" cy="6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407" name="Picture 71" descr="問號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9" y="3022"/>
              <a:ext cx="427" cy="6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410" name="Picture 74" descr="問號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51" y="3203"/>
              <a:ext cx="458" cy="663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3" name="矩形 12"/>
          <p:cNvSpPr/>
          <p:nvPr/>
        </p:nvSpPr>
        <p:spPr>
          <a:xfrm>
            <a:off x="251520" y="188640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比喻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9" grpId="1"/>
      <p:bldP spid="143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763713" y="307816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 dirty="0">
                <a:ea typeface="標楷體" pitchFamily="65" charset="-120"/>
              </a:rPr>
              <a:t>你</a:t>
            </a:r>
            <a:r>
              <a:rPr lang="zh-TW" altLang="en-US" sz="4000" b="1" dirty="0" smtClean="0">
                <a:ea typeface="標楷體" pitchFamily="65" charset="-120"/>
              </a:rPr>
              <a:t>認為數字</a:t>
            </a:r>
            <a:r>
              <a:rPr lang="zh-TW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像</a:t>
            </a:r>
            <a:r>
              <a:rPr lang="zh-TW" altLang="en-US" sz="4000" b="1" dirty="0">
                <a:ea typeface="標楷體" pitchFamily="65" charset="-120"/>
              </a:rPr>
              <a:t>甚麼？</a:t>
            </a: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2189163" y="4149725"/>
            <a:ext cx="4789487" cy="1987550"/>
            <a:chOff x="1379" y="2614"/>
            <a:chExt cx="3017" cy="1252"/>
          </a:xfrm>
        </p:grpSpPr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2744" y="2705"/>
              <a:ext cx="272" cy="362"/>
            </a:xfrm>
            <a:prstGeom prst="downArrow">
              <a:avLst>
                <a:gd name="adj1" fmla="val 50000"/>
                <a:gd name="adj2" fmla="val 3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0" name="AutoShape 35"/>
            <p:cNvSpPr>
              <a:spLocks noChangeArrowheads="1"/>
            </p:cNvSpPr>
            <p:nvPr/>
          </p:nvSpPr>
          <p:spPr bwMode="auto">
            <a:xfrm rot="1279936">
              <a:off x="1655" y="2614"/>
              <a:ext cx="272" cy="362"/>
            </a:xfrm>
            <a:prstGeom prst="downArrow">
              <a:avLst>
                <a:gd name="adj1" fmla="val 50000"/>
                <a:gd name="adj2" fmla="val 3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1" name="AutoShape 36"/>
            <p:cNvSpPr>
              <a:spLocks noChangeArrowheads="1"/>
            </p:cNvSpPr>
            <p:nvPr/>
          </p:nvSpPr>
          <p:spPr bwMode="auto">
            <a:xfrm rot="-1322173">
              <a:off x="3787" y="2614"/>
              <a:ext cx="272" cy="362"/>
            </a:xfrm>
            <a:prstGeom prst="downArrow">
              <a:avLst>
                <a:gd name="adj1" fmla="val 50000"/>
                <a:gd name="adj2" fmla="val 3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TW" altLang="en-US"/>
            </a:p>
          </p:txBody>
        </p:sp>
        <p:pic>
          <p:nvPicPr>
            <p:cNvPr id="12" name="Picture 58" descr="問號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9" y="3022"/>
              <a:ext cx="458" cy="6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Picture 71" descr="問號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9" y="3022"/>
              <a:ext cx="427" cy="6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Picture 74" descr="問號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51" y="3203"/>
              <a:ext cx="458" cy="663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5" name="文字方塊 14"/>
          <p:cNvSpPr txBox="1"/>
          <p:nvPr/>
        </p:nvSpPr>
        <p:spPr>
          <a:xfrm>
            <a:off x="827584" y="504056"/>
            <a:ext cx="792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dirty="0" smtClean="0">
                <a:solidFill>
                  <a:srgbClr val="FF3300"/>
                </a:solidFill>
              </a:rPr>
              <a:t>1</a:t>
            </a:r>
            <a:endParaRPr lang="zh-TW" altLang="en-US" sz="11500" dirty="0">
              <a:solidFill>
                <a:srgbClr val="FF33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555776" y="1080120"/>
            <a:ext cx="13201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dirty="0" smtClean="0">
                <a:solidFill>
                  <a:srgbClr val="FF6600"/>
                </a:solidFill>
              </a:rPr>
              <a:t>2</a:t>
            </a:r>
            <a:endParaRPr lang="zh-TW" altLang="en-US" sz="11500" dirty="0">
              <a:solidFill>
                <a:srgbClr val="FF66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067944" y="620688"/>
            <a:ext cx="19802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dirty="0" smtClean="0">
                <a:solidFill>
                  <a:srgbClr val="1ED062"/>
                </a:solidFill>
              </a:rPr>
              <a:t>3</a:t>
            </a:r>
            <a:endParaRPr lang="zh-TW" altLang="en-US" sz="11500" dirty="0">
              <a:solidFill>
                <a:srgbClr val="1ED062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52120" y="188640"/>
            <a:ext cx="1584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dirty="0" smtClean="0">
                <a:solidFill>
                  <a:srgbClr val="7030A0"/>
                </a:solidFill>
              </a:rPr>
              <a:t>4</a:t>
            </a:r>
            <a:endParaRPr lang="zh-TW" altLang="en-US" sz="11500" dirty="0">
              <a:solidFill>
                <a:srgbClr val="7030A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164288" y="980728"/>
            <a:ext cx="1428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dirty="0" smtClean="0">
                <a:solidFill>
                  <a:srgbClr val="002060"/>
                </a:solidFill>
              </a:rPr>
              <a:t>5</a:t>
            </a:r>
            <a:endParaRPr lang="zh-TW" altLang="en-US" sz="1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81C3-FFA7-47C4-8204-B8085E2D0A60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539552" y="1925543"/>
            <a:ext cx="72747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/>
              <a:t>活動：</a:t>
            </a:r>
            <a:r>
              <a:rPr lang="zh-TW" altLang="en-US" sz="3200" dirty="0" smtClean="0"/>
              <a:t>完成</a:t>
            </a:r>
            <a:r>
              <a:rPr lang="zh-TW" altLang="zh-TW" sz="3200" dirty="0" smtClean="0"/>
              <a:t>工作紙五︰做甚麼／像甚麼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　　　 </a:t>
            </a:r>
            <a:r>
              <a:rPr lang="zh-TW" altLang="zh-TW" sz="3200" dirty="0" smtClean="0"/>
              <a:t>兩個同學合作完成</a:t>
            </a:r>
            <a:endParaRPr lang="zh-TW" altLang="en-US" sz="3200" dirty="0" smtClean="0"/>
          </a:p>
          <a:p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907704" y="2916233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第一題至第二題，共四題。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37890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時限：</a:t>
            </a:r>
            <a:r>
              <a:rPr lang="zh-TW" altLang="en-US" sz="3200" dirty="0" smtClean="0"/>
              <a:t>５分鐘</a:t>
            </a:r>
            <a:endParaRPr lang="zh-TW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403648" y="4797152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完成後伏在枱上，保持安靜。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2195736" y="476672"/>
            <a:ext cx="5400600" cy="936104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zh-TW" altLang="zh-TW" sz="4800" b="1" dirty="0" smtClean="0">
                <a:latin typeface="微軟正黑體" pitchFamily="34" charset="-120"/>
                <a:ea typeface="微軟正黑體" pitchFamily="34" charset="-120"/>
              </a:rPr>
              <a:t>做甚麼／像甚麼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齊來做總結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81C3-FFA7-47C4-8204-B8085E2D0A60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4" name="Picture 2" descr="C:\Users\pat\AppData\Local\Microsoft\Windows\Temporary Internet Files\Content.IE5\1ZYRRAY1\MC9002171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1008112" cy="1008112"/>
          </a:xfrm>
          <a:prstGeom prst="rect">
            <a:avLst/>
          </a:prstGeom>
          <a:noFill/>
        </p:spPr>
      </p:pic>
      <p:pic>
        <p:nvPicPr>
          <p:cNvPr id="5" name="Picture 5" descr="C:\Users\pat\AppData\Local\Microsoft\Windows\Temporary Internet Files\Content.IE5\J4X0995U\MC9004343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641313" cy="612565"/>
          </a:xfrm>
          <a:prstGeom prst="rect">
            <a:avLst/>
          </a:prstGeom>
          <a:noFill/>
        </p:spPr>
      </p:pic>
      <p:pic>
        <p:nvPicPr>
          <p:cNvPr id="7" name="Picture 6" descr="C:\Users\pat\AppData\Local\Microsoft\Windows\Temporary Internet Files\Content.IE5\HOVFJY2W\MC9002812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576064" cy="852601"/>
          </a:xfrm>
          <a:prstGeom prst="rect">
            <a:avLst/>
          </a:prstGeom>
          <a:noFill/>
        </p:spPr>
      </p:pic>
      <p:pic>
        <p:nvPicPr>
          <p:cNvPr id="8" name="Picture 7" descr="C:\Users\pat\AppData\Local\Microsoft\Windows\Temporary Internet Files\Content.IE5\1ZYRRAY1\MC9001562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1379996" cy="1124744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635896" y="227687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看到的</a:t>
            </a:r>
          </a:p>
        </p:txBody>
      </p:sp>
      <p:sp>
        <p:nvSpPr>
          <p:cNvPr id="11" name="矩形 10"/>
          <p:cNvSpPr/>
          <p:nvPr/>
        </p:nvSpPr>
        <p:spPr>
          <a:xfrm>
            <a:off x="7164288" y="234888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嗅到的</a:t>
            </a:r>
          </a:p>
        </p:txBody>
      </p:sp>
      <p:sp>
        <p:nvSpPr>
          <p:cNvPr id="12" name="矩形 11"/>
          <p:cNvSpPr/>
          <p:nvPr/>
        </p:nvSpPr>
        <p:spPr>
          <a:xfrm>
            <a:off x="1403648" y="342900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聽到的</a:t>
            </a:r>
          </a:p>
        </p:txBody>
      </p:sp>
      <p:sp>
        <p:nvSpPr>
          <p:cNvPr id="13" name="矩形 12"/>
          <p:cNvSpPr/>
          <p:nvPr/>
        </p:nvSpPr>
        <p:spPr>
          <a:xfrm>
            <a:off x="5580112" y="328498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觸摸到的</a:t>
            </a:r>
          </a:p>
        </p:txBody>
      </p:sp>
      <p:sp>
        <p:nvSpPr>
          <p:cNvPr id="14" name="矩形 13"/>
          <p:cNvSpPr/>
          <p:nvPr/>
        </p:nvSpPr>
        <p:spPr>
          <a:xfrm>
            <a:off x="395536" y="1412776"/>
            <a:ext cx="3057247" cy="584775"/>
          </a:xfrm>
          <a:prstGeom prst="rect">
            <a:avLst/>
          </a:prstGeom>
          <a:noFill/>
          <a:ln w="38100">
            <a:solidFill>
              <a:srgbClr val="1ED062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感官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欣賞雨景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4437112"/>
            <a:ext cx="1005403" cy="584775"/>
          </a:xfrm>
          <a:prstGeom prst="rect">
            <a:avLst/>
          </a:prstGeom>
          <a:noFill/>
          <a:ln w="38100">
            <a:solidFill>
              <a:srgbClr val="1ED062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朗讀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1" descr="C:\Users\pat\AppData\Local\Microsoft\Windows\Temporary Internet Files\Content.IE5\J4X0995U\MC9004176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409800"/>
            <a:ext cx="1656184" cy="2259560"/>
          </a:xfrm>
          <a:prstGeom prst="rect">
            <a:avLst/>
          </a:prstGeom>
          <a:noFill/>
        </p:spPr>
      </p:pic>
      <p:pic>
        <p:nvPicPr>
          <p:cNvPr id="17" name="Picture 2" descr="C:\Users\pat\AppData\Local\Microsoft\Windows\Temporary Internet Files\Content.IE5\2QCGUDN0\MC90038919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437112"/>
            <a:ext cx="1667906" cy="2244171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5868144" y="501317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重音</a:t>
            </a:r>
            <a:endParaRPr lang="zh-TW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2267744" y="537321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律動</a:t>
            </a:r>
            <a:endParaRPr lang="zh-TW" altLang="en-US" sz="3200" dirty="0"/>
          </a:p>
        </p:txBody>
      </p:sp>
      <p:cxnSp>
        <p:nvCxnSpPr>
          <p:cNvPr id="21" name="直線接點 20"/>
          <p:cNvCxnSpPr/>
          <p:nvPr/>
        </p:nvCxnSpPr>
        <p:spPr>
          <a:xfrm>
            <a:off x="0" y="4221088"/>
            <a:ext cx="9144000" cy="720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齊來做總結</a:t>
            </a:r>
            <a:endParaRPr lang="zh-TW" altLang="en-US" sz="6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81C3-FFA7-47C4-8204-B8085E2D0A60}" type="slidenum">
              <a:rPr lang="en-US" altLang="zh-TW" smtClean="0"/>
              <a:pPr/>
              <a:t>36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95536" y="1828562"/>
            <a:ext cx="4049507" cy="584775"/>
          </a:xfrm>
          <a:prstGeom prst="rect">
            <a:avLst/>
          </a:prstGeom>
          <a:noFill/>
          <a:ln w="38100">
            <a:solidFill>
              <a:srgbClr val="1ED062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描寫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形容景物的方法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7704" y="2701369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擬人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96136" y="2636912"/>
            <a:ext cx="1723549" cy="1015663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比喻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861048"/>
            <a:ext cx="2533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2" descr="灑水車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39952" y="3861048"/>
            <a:ext cx="4104456" cy="26537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3074" name="Picture 2" descr="C:\Users\pat\Desktop\IMG_6052.JPG"/>
          <p:cNvPicPr>
            <a:picLocks noChangeAspect="1" noChangeArrowheads="1"/>
          </p:cNvPicPr>
          <p:nvPr/>
        </p:nvPicPr>
        <p:blipFill>
          <a:blip r:embed="rId2" cstate="print"/>
          <a:srcRect t="6951" b="6951"/>
          <a:stretch>
            <a:fillRect/>
          </a:stretch>
        </p:blipFill>
        <p:spPr bwMode="auto">
          <a:xfrm>
            <a:off x="1475656" y="-99392"/>
            <a:ext cx="6048672" cy="6943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99592" y="332656"/>
            <a:ext cx="7571303" cy="1569660"/>
          </a:xfrm>
          <a:prstGeom prst="rect">
            <a:avLst/>
          </a:prstGeom>
          <a:solidFill>
            <a:srgbClr val="99CCFF"/>
          </a:solidFill>
        </p:spPr>
        <p:txBody>
          <a:bodyPr wrap="none">
            <a:spAutoFit/>
          </a:bodyPr>
          <a:lstStyle/>
          <a:p>
            <a:r>
              <a:rPr lang="zh-TW" altLang="zh-TW" sz="96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zh-TW" sz="96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夏日雨景</a:t>
            </a:r>
            <a:r>
              <a:rPr lang="zh-TW" altLang="zh-TW" sz="96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 rot="446803">
            <a:off x="2232562" y="3818768"/>
            <a:ext cx="4966906" cy="2002735"/>
          </a:xfrm>
          <a:solidFill>
            <a:srgbClr val="FFFF99"/>
          </a:solidFill>
          <a:ln w="762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zh-TW" altLang="en-US" sz="8800" dirty="0" smtClean="0">
                <a:latin typeface="微軟正黑體" pitchFamily="34" charset="-120"/>
                <a:ea typeface="微軟正黑體" pitchFamily="34" charset="-120"/>
              </a:rPr>
              <a:t>考考您</a:t>
            </a:r>
            <a:endParaRPr lang="zh-TW" altLang="en-US" sz="8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夏日雨景描寫的地點是哪裡？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57346" name="Picture 2" descr="C:\Users\pat\AppData\Local\Microsoft\Windows\Temporary Internet Files\Content.IE5\1ZYRRAY1\MC9004355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525963"/>
          </a:xfrm>
        </p:spPr>
        <p:txBody>
          <a:bodyPr>
            <a:noAutofit/>
          </a:bodyPr>
          <a:lstStyle/>
          <a:p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詩人寫的是</a:t>
            </a:r>
            <a:r>
              <a:rPr lang="zh-TW" altLang="zh-TW" sz="4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雨前</a:t>
            </a:r>
            <a:r>
              <a:rPr lang="zh-TW" altLang="zh-TW" sz="48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雨中</a:t>
            </a:r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抑或是</a:t>
            </a:r>
            <a:r>
              <a:rPr lang="zh-TW" altLang="zh-TW" sz="4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雨後</a:t>
            </a:r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的景色？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en-US" altLang="zh-TW" sz="4000" dirty="0" smtClean="0"/>
          </a:p>
          <a:p>
            <a:endParaRPr lang="zh-TW" altLang="en-US" sz="4000" dirty="0"/>
          </a:p>
        </p:txBody>
      </p:sp>
      <p:pic>
        <p:nvPicPr>
          <p:cNvPr id="1026" name="Picture 2" descr="C:\Users\pat\AppData\Local\Microsoft\Windows\Temporary Internet Files\Content.IE5\HOVFJY2W\MC9004182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2897326" cy="2343801"/>
          </a:xfrm>
          <a:prstGeom prst="rect">
            <a:avLst/>
          </a:prstGeom>
          <a:noFill/>
        </p:spPr>
      </p:pic>
      <p:pic>
        <p:nvPicPr>
          <p:cNvPr id="1027" name="Picture 3" descr="C:\Users\pat\AppData\Local\Microsoft\Windows\Temporary Internet Files\Content.IE5\2QCGUDN0\MC9004182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589" y="3717032"/>
            <a:ext cx="2984579" cy="2487148"/>
          </a:xfrm>
          <a:prstGeom prst="rect">
            <a:avLst/>
          </a:prstGeom>
          <a:noFill/>
        </p:spPr>
      </p:pic>
      <p:pic>
        <p:nvPicPr>
          <p:cNvPr id="1029" name="Picture 5" descr="C:\Users\pat\AppData\Local\Microsoft\Windows\Temporary Internet Files\Content.IE5\J4X0995U\MC90019941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987824" cy="251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夏日雨景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雷公公開灑水車駛過，轟隆隆代表了大自然的甚麼聲音？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5" name="Picture 142" descr="灑水車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27784" y="2708920"/>
            <a:ext cx="6194451" cy="40050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881C-7D3A-4A9A-AD50-3501E7538B15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夏日雨景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蒲公英金色的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「小巴掌」是甚麼？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4032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653</Words>
  <Application>Microsoft Office PowerPoint</Application>
  <PresentationFormat>如螢幕大小 (4:3)</PresentationFormat>
  <Paragraphs>172</Paragraphs>
  <Slides>36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Office 佈景主題</vt:lpstr>
      <vt:lpstr>兒童文學</vt:lpstr>
      <vt:lpstr>投影片 2</vt:lpstr>
      <vt:lpstr>投影片 3</vt:lpstr>
      <vt:lpstr>投影片 4</vt:lpstr>
      <vt:lpstr>考考您</vt:lpstr>
      <vt:lpstr>夏日雨景</vt:lpstr>
      <vt:lpstr>夏日雨景</vt:lpstr>
      <vt:lpstr>夏日雨景</vt:lpstr>
      <vt:lpstr>投影片 9</vt:lpstr>
      <vt:lpstr>夏日雨景</vt:lpstr>
      <vt:lpstr>城中雨景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朗讀時留意以下兩項︰</vt:lpstr>
      <vt:lpstr>動動朗讀</vt:lpstr>
      <vt:lpstr>投影片 21</vt:lpstr>
      <vt:lpstr>做甚麼？像甚麼？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齊來做總結</vt:lpstr>
      <vt:lpstr>齊來做總結</vt:lpstr>
    </vt:vector>
  </TitlesOfParts>
  <Company>The Hong Kong Institute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HKIEd</dc:creator>
  <cp:lastModifiedBy>bobo</cp:lastModifiedBy>
  <cp:revision>112</cp:revision>
  <dcterms:created xsi:type="dcterms:W3CDTF">2005-05-27T02:45:20Z</dcterms:created>
  <dcterms:modified xsi:type="dcterms:W3CDTF">2012-11-27T14:25:32Z</dcterms:modified>
</cp:coreProperties>
</file>