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0" r:id="rId3"/>
    <p:sldId id="259" r:id="rId4"/>
    <p:sldId id="276" r:id="rId5"/>
    <p:sldId id="275" r:id="rId6"/>
    <p:sldId id="277" r:id="rId7"/>
    <p:sldId id="278" r:id="rId8"/>
    <p:sldId id="256" r:id="rId9"/>
    <p:sldId id="262" r:id="rId10"/>
    <p:sldId id="261" r:id="rId11"/>
    <p:sldId id="264" r:id="rId12"/>
    <p:sldId id="263" r:id="rId13"/>
    <p:sldId id="265" r:id="rId14"/>
    <p:sldId id="258" r:id="rId15"/>
    <p:sldId id="271" r:id="rId16"/>
    <p:sldId id="272" r:id="rId17"/>
    <p:sldId id="266" r:id="rId18"/>
    <p:sldId id="273" r:id="rId19"/>
    <p:sldId id="274" r:id="rId20"/>
    <p:sldId id="279" r:id="rId21"/>
    <p:sldId id="267" r:id="rId22"/>
    <p:sldId id="269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CC"/>
    <a:srgbClr val="FF9999"/>
    <a:srgbClr val="006600"/>
    <a:srgbClr val="CC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C27D-FC77-46E1-864A-14AE87471F24}" type="datetimeFigureOut">
              <a:rPr lang="zh-TW" altLang="en-US" smtClean="0"/>
              <a:pPr/>
              <a:t>2012/11/23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54BEB-0F7E-4797-A9B0-CFEB8DE0995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C27D-FC77-46E1-864A-14AE87471F24}" type="datetimeFigureOut">
              <a:rPr lang="zh-TW" altLang="en-US" smtClean="0"/>
              <a:pPr/>
              <a:t>2012/11/23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54BEB-0F7E-4797-A9B0-CFEB8DE0995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C27D-FC77-46E1-864A-14AE87471F24}" type="datetimeFigureOut">
              <a:rPr lang="zh-TW" altLang="en-US" smtClean="0"/>
              <a:pPr/>
              <a:t>2012/11/23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54BEB-0F7E-4797-A9B0-CFEB8DE0995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C27D-FC77-46E1-864A-14AE87471F24}" type="datetimeFigureOut">
              <a:rPr lang="zh-TW" altLang="en-US" smtClean="0"/>
              <a:pPr/>
              <a:t>2012/11/23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54BEB-0F7E-4797-A9B0-CFEB8DE0995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C27D-FC77-46E1-864A-14AE87471F24}" type="datetimeFigureOut">
              <a:rPr lang="zh-TW" altLang="en-US" smtClean="0"/>
              <a:pPr/>
              <a:t>2012/11/23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54BEB-0F7E-4797-A9B0-CFEB8DE0995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C27D-FC77-46E1-864A-14AE87471F24}" type="datetimeFigureOut">
              <a:rPr lang="zh-TW" altLang="en-US" smtClean="0"/>
              <a:pPr/>
              <a:t>2012/11/23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54BEB-0F7E-4797-A9B0-CFEB8DE0995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C27D-FC77-46E1-864A-14AE87471F24}" type="datetimeFigureOut">
              <a:rPr lang="zh-TW" altLang="en-US" smtClean="0"/>
              <a:pPr/>
              <a:t>2012/11/23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54BEB-0F7E-4797-A9B0-CFEB8DE0995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C27D-FC77-46E1-864A-14AE87471F24}" type="datetimeFigureOut">
              <a:rPr lang="zh-TW" altLang="en-US" smtClean="0"/>
              <a:pPr/>
              <a:t>2012/11/23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54BEB-0F7E-4797-A9B0-CFEB8DE0995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C27D-FC77-46E1-864A-14AE87471F24}" type="datetimeFigureOut">
              <a:rPr lang="zh-TW" altLang="en-US" smtClean="0"/>
              <a:pPr/>
              <a:t>2012/11/23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54BEB-0F7E-4797-A9B0-CFEB8DE0995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C27D-FC77-46E1-864A-14AE87471F24}" type="datetimeFigureOut">
              <a:rPr lang="zh-TW" altLang="en-US" smtClean="0"/>
              <a:pPr/>
              <a:t>2012/11/23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54BEB-0F7E-4797-A9B0-CFEB8DE0995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C27D-FC77-46E1-864A-14AE87471F24}" type="datetimeFigureOut">
              <a:rPr lang="zh-TW" altLang="en-US" smtClean="0"/>
              <a:pPr/>
              <a:t>2012/11/23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54BEB-0F7E-4797-A9B0-CFEB8DE0995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0C27D-FC77-46E1-864A-14AE87471F24}" type="datetimeFigureOut">
              <a:rPr lang="zh-TW" altLang="en-US" smtClean="0"/>
              <a:pPr/>
              <a:t>2012/11/23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54BEB-0F7E-4797-A9B0-CFEB8DE0995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1772816"/>
            <a:ext cx="6768752" cy="136815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zh-TW" altLang="en-US" sz="9600" dirty="0" smtClean="0"/>
              <a:t>兒童文學</a:t>
            </a:r>
            <a:endParaRPr lang="zh-TW" altLang="en-US" sz="9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3284984"/>
            <a:ext cx="6400800" cy="864096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單元六　</a:t>
            </a:r>
            <a:r>
              <a:rPr lang="en-US" altLang="zh-TW" sz="4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---《</a:t>
            </a:r>
            <a:r>
              <a:rPr lang="zh-TW" altLang="en-US" sz="4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創意</a:t>
            </a:r>
            <a:r>
              <a:rPr lang="zh-TW" altLang="zh-TW" sz="4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思維</a:t>
            </a:r>
            <a:r>
              <a:rPr lang="en-US" altLang="zh-TW" sz="4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》</a:t>
            </a:r>
            <a:endParaRPr lang="zh-TW" altLang="en-US" sz="4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412776"/>
            <a:ext cx="941796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8000" b="1" dirty="0" smtClean="0">
                <a:latin typeface="微軟正黑體" pitchFamily="34" charset="-120"/>
                <a:ea typeface="微軟正黑體" pitchFamily="34" charset="-120"/>
              </a:rPr>
              <a:t>《住在</a:t>
            </a:r>
            <a:r>
              <a:rPr lang="zh-TW" altLang="zh-TW" sz="80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城裏</a:t>
            </a:r>
            <a:r>
              <a:rPr lang="zh-TW" altLang="zh-TW" sz="8000" b="1" dirty="0" smtClean="0">
                <a:latin typeface="微軟正黑體" pitchFamily="34" charset="-120"/>
                <a:ea typeface="微軟正黑體" pitchFamily="34" charset="-120"/>
              </a:rPr>
              <a:t>的奶奶》</a:t>
            </a:r>
            <a:endParaRPr lang="zh-TW" altLang="en-US" sz="8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427984" y="260648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7200" b="1" dirty="0" smtClean="0">
                <a:latin typeface="微軟正黑體" pitchFamily="34" charset="-120"/>
                <a:ea typeface="微軟正黑體" pitchFamily="34" charset="-120"/>
              </a:rPr>
              <a:t>閱讀</a:t>
            </a:r>
            <a:endParaRPr lang="zh-TW" altLang="en-US" sz="72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 rot="446803">
            <a:off x="5279455" y="3217799"/>
            <a:ext cx="3482400" cy="1143000"/>
          </a:xfrm>
          <a:solidFill>
            <a:srgbClr val="FFFF99"/>
          </a:solidFill>
          <a:ln w="76200">
            <a:solidFill>
              <a:srgbClr val="006600"/>
            </a:solidFill>
          </a:ln>
        </p:spPr>
        <p:txBody>
          <a:bodyPr>
            <a:normAutofit/>
          </a:bodyPr>
          <a:lstStyle/>
          <a:p>
            <a:r>
              <a:rPr lang="zh-TW" altLang="en-US" sz="6600" dirty="0" smtClean="0">
                <a:latin typeface="微軟正黑體" pitchFamily="34" charset="-120"/>
                <a:ea typeface="微軟正黑體" pitchFamily="34" charset="-120"/>
              </a:rPr>
              <a:t>考考您</a:t>
            </a:r>
            <a:endParaRPr lang="zh-TW" altLang="en-US" sz="66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39952" y="1628800"/>
            <a:ext cx="4932040" cy="115212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zh-TW" altLang="zh-TW" sz="6600" kern="100" dirty="0" smtClean="0">
                <a:cs typeface="Times New Roman"/>
              </a:rPr>
              <a:t>祖母住在哪？</a:t>
            </a:r>
          </a:p>
          <a:p>
            <a:endParaRPr lang="zh-TW" altLang="en-US" sz="6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6512" y="286721"/>
            <a:ext cx="5220072" cy="623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0107" r="23804"/>
          <a:stretch>
            <a:fillRect/>
          </a:stretch>
        </p:blipFill>
        <p:spPr bwMode="auto">
          <a:xfrm>
            <a:off x="5327576" y="0"/>
            <a:ext cx="3816424" cy="689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44016" y="260648"/>
            <a:ext cx="53640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8000" kern="100" dirty="0" smtClean="0">
                <a:latin typeface="微軟正黑體" pitchFamily="34" charset="-120"/>
                <a:ea typeface="微軟正黑體" pitchFamily="34" charset="-120"/>
                <a:cs typeface="Times New Roman"/>
              </a:rPr>
              <a:t>小紅帽</a:t>
            </a:r>
            <a:r>
              <a:rPr lang="en-US" altLang="zh-TW" sz="8000" kern="100" dirty="0" smtClean="0">
                <a:latin typeface="微軟正黑體" pitchFamily="34" charset="-120"/>
                <a:ea typeface="微軟正黑體" pitchFamily="34" charset="-120"/>
                <a:cs typeface="Times New Roman"/>
              </a:rPr>
              <a:t/>
            </a:r>
            <a:br>
              <a:rPr lang="en-US" altLang="zh-TW" sz="8000" kern="100" dirty="0" smtClean="0">
                <a:latin typeface="微軟正黑體" pitchFamily="34" charset="-120"/>
                <a:ea typeface="微軟正黑體" pitchFamily="34" charset="-120"/>
                <a:cs typeface="Times New Roman"/>
              </a:rPr>
            </a:br>
            <a:r>
              <a:rPr lang="zh-TW" altLang="zh-TW" sz="8000" kern="100" dirty="0" smtClean="0">
                <a:latin typeface="微軟正黑體" pitchFamily="34" charset="-120"/>
                <a:ea typeface="微軟正黑體" pitchFamily="34" charset="-120"/>
                <a:cs typeface="Times New Roman"/>
              </a:rPr>
              <a:t>坐甚麼</a:t>
            </a:r>
            <a:r>
              <a:rPr lang="en-US" altLang="zh-TW" sz="8000" kern="100" dirty="0" smtClean="0">
                <a:latin typeface="微軟正黑體" pitchFamily="34" charset="-120"/>
                <a:ea typeface="微軟正黑體" pitchFamily="34" charset="-120"/>
                <a:cs typeface="Times New Roman"/>
              </a:rPr>
              <a:t/>
            </a:r>
            <a:br>
              <a:rPr lang="en-US" altLang="zh-TW" sz="8000" kern="100" dirty="0" smtClean="0">
                <a:latin typeface="微軟正黑體" pitchFamily="34" charset="-120"/>
                <a:ea typeface="微軟正黑體" pitchFamily="34" charset="-120"/>
                <a:cs typeface="Times New Roman"/>
              </a:rPr>
            </a:br>
            <a:r>
              <a:rPr lang="zh-TW" altLang="zh-TW" sz="8000" kern="100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交通工具</a:t>
            </a:r>
            <a:r>
              <a:rPr lang="en-US" altLang="zh-TW" sz="8000" kern="100" dirty="0" smtClean="0">
                <a:latin typeface="微軟正黑體" pitchFamily="34" charset="-120"/>
                <a:ea typeface="微軟正黑體" pitchFamily="34" charset="-120"/>
                <a:cs typeface="Times New Roman"/>
              </a:rPr>
              <a:t/>
            </a:r>
            <a:br>
              <a:rPr lang="en-US" altLang="zh-TW" sz="8000" kern="100" dirty="0" smtClean="0">
                <a:latin typeface="微軟正黑體" pitchFamily="34" charset="-120"/>
                <a:ea typeface="微軟正黑體" pitchFamily="34" charset="-120"/>
                <a:cs typeface="Times New Roman"/>
              </a:rPr>
            </a:br>
            <a:r>
              <a:rPr lang="zh-TW" altLang="zh-TW" sz="8000" kern="100" dirty="0" smtClean="0">
                <a:latin typeface="微軟正黑體" pitchFamily="34" charset="-120"/>
                <a:ea typeface="微軟正黑體" pitchFamily="34" charset="-120"/>
                <a:cs typeface="Times New Roman"/>
              </a:rPr>
              <a:t>去探祖母？</a:t>
            </a:r>
            <a:endParaRPr lang="zh-TW" altLang="zh-TW" sz="8000" kern="100" dirty="0">
              <a:latin typeface="微軟正黑體" pitchFamily="34" charset="-120"/>
              <a:ea typeface="微軟正黑體" pitchFamily="34" charset="-120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260648"/>
            <a:ext cx="7848872" cy="12961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zh-TW" sz="4800" kern="100" dirty="0" smtClean="0">
                <a:latin typeface="微軟正黑體" pitchFamily="34" charset="-120"/>
                <a:ea typeface="微軟正黑體" pitchFamily="34" charset="-120"/>
                <a:cs typeface="Times New Roman"/>
              </a:rPr>
              <a:t>有位乘客，尖尖耳朵、</a:t>
            </a:r>
            <a:r>
              <a:rPr lang="en-US" altLang="zh-TW" sz="4800" kern="100" dirty="0" smtClean="0">
                <a:latin typeface="微軟正黑體" pitchFamily="34" charset="-120"/>
                <a:ea typeface="微軟正黑體" pitchFamily="34" charset="-120"/>
                <a:cs typeface="Times New Roman"/>
              </a:rPr>
              <a:t/>
            </a:r>
            <a:br>
              <a:rPr lang="en-US" altLang="zh-TW" sz="4800" kern="100" dirty="0" smtClean="0">
                <a:latin typeface="微軟正黑體" pitchFamily="34" charset="-120"/>
                <a:ea typeface="微軟正黑體" pitchFamily="34" charset="-120"/>
                <a:cs typeface="Times New Roman"/>
              </a:rPr>
            </a:br>
            <a:r>
              <a:rPr lang="zh-TW" altLang="zh-TW" sz="4800" kern="100" dirty="0" smtClean="0">
                <a:latin typeface="微軟正黑體" pitchFamily="34" charset="-120"/>
                <a:ea typeface="微軟正黑體" pitchFamily="34" charset="-120"/>
                <a:cs typeface="Times New Roman"/>
              </a:rPr>
              <a:t>長長腳毛、長長尾巴是誰？</a:t>
            </a:r>
            <a:endParaRPr lang="en-US" altLang="zh-TW" sz="4800" kern="100" dirty="0" smtClean="0">
              <a:latin typeface="微軟正黑體" pitchFamily="34" charset="-120"/>
              <a:ea typeface="微軟正黑體" pitchFamily="34" charset="-120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4750" b="20748"/>
          <a:stretch>
            <a:fillRect/>
          </a:stretch>
        </p:blipFill>
        <p:spPr bwMode="auto">
          <a:xfrm>
            <a:off x="0" y="1988840"/>
            <a:ext cx="9144000" cy="466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t="10536" b="14952"/>
          <a:stretch>
            <a:fillRect/>
          </a:stretch>
        </p:blipFill>
        <p:spPr bwMode="auto">
          <a:xfrm>
            <a:off x="432048" y="434716"/>
            <a:ext cx="8532440" cy="544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07504" y="116632"/>
          <a:ext cx="8964488" cy="2468880"/>
        </p:xfrm>
        <a:graphic>
          <a:graphicData uri="http://schemas.openxmlformats.org/drawingml/2006/table">
            <a:tbl>
              <a:tblPr/>
              <a:tblGrid>
                <a:gridCol w="8964488"/>
              </a:tblGrid>
              <a:tr h="18722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5400" kern="100" dirty="0">
                          <a:solidFill>
                            <a:srgbClr val="0070C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為甚麼作者要描寫小紅帽在公車上讓座給老公公</a:t>
                      </a:r>
                      <a:r>
                        <a:rPr lang="zh-TW" sz="5400" kern="100" dirty="0" smtClean="0">
                          <a:solidFill>
                            <a:srgbClr val="0070C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？</a:t>
                      </a:r>
                      <a:r>
                        <a:rPr lang="en-US" altLang="zh-TW" sz="5400" kern="100" dirty="0" smtClean="0">
                          <a:solidFill>
                            <a:srgbClr val="0070C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/>
                      </a:r>
                      <a:br>
                        <a:rPr lang="en-US" altLang="zh-TW" sz="5400" kern="100" dirty="0" smtClean="0">
                          <a:solidFill>
                            <a:srgbClr val="0070C0"/>
                          </a:solidFill>
                          <a:latin typeface="Calibri"/>
                          <a:ea typeface="新細明體"/>
                          <a:cs typeface="Times New Roman"/>
                        </a:rPr>
                      </a:br>
                      <a:endParaRPr lang="zh-TW" sz="5400" kern="100" dirty="0">
                        <a:solidFill>
                          <a:srgbClr val="0070C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539552" y="5877272"/>
            <a:ext cx="63914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4400" kern="10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老公公對故事有何作用？</a:t>
            </a:r>
            <a:endParaRPr lang="zh-TW" altLang="en-US" sz="4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56048" r="6657"/>
          <a:stretch>
            <a:fillRect/>
          </a:stretch>
        </p:blipFill>
        <p:spPr bwMode="auto">
          <a:xfrm>
            <a:off x="4037635" y="0"/>
            <a:ext cx="51428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88640"/>
            <a:ext cx="5328592" cy="67667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zh-TW" sz="4800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小紅帽在百貨公司</a:t>
            </a:r>
            <a:endParaRPr lang="en-US" altLang="zh-TW" sz="4800" dirty="0" smtClean="0">
              <a:solidFill>
                <a:schemeClr val="accent4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zh-TW" sz="4800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做了甚麽事情？</a:t>
            </a:r>
            <a:endParaRPr lang="zh-TW" altLang="en-US" sz="4800" dirty="0">
              <a:solidFill>
                <a:schemeClr val="accent4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404664"/>
            <a:ext cx="8208912" cy="14401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zh-TW" sz="4400" dirty="0" smtClean="0">
                <a:latin typeface="微軟正黑體" pitchFamily="34" charset="-120"/>
                <a:ea typeface="微軟正黑體" pitchFamily="34" charset="-120"/>
              </a:rPr>
              <a:t>為甚麼作者要寫小紅帽</a:t>
            </a:r>
            <a:r>
              <a:rPr lang="en-US" altLang="zh-TW" sz="44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4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zh-TW" sz="4400" dirty="0" smtClean="0">
                <a:latin typeface="微軟正黑體" pitchFamily="34" charset="-120"/>
                <a:ea typeface="微軟正黑體" pitchFamily="34" charset="-120"/>
              </a:rPr>
              <a:t>看了「小紅帽與大野狼」一書？</a:t>
            </a:r>
            <a:endParaRPr lang="zh-TW" altLang="en-US" sz="44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25110" y="1536179"/>
            <a:ext cx="4918890" cy="532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4869160"/>
            <a:ext cx="7056784" cy="13681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zh-TW" sz="4400" dirty="0" smtClean="0">
                <a:latin typeface="微軟正黑體" pitchFamily="34" charset="-120"/>
                <a:ea typeface="微軟正黑體" pitchFamily="34" charset="-120"/>
              </a:rPr>
              <a:t>為甚麼小紅帽要唸故事</a:t>
            </a:r>
            <a:endParaRPr lang="en-US" altLang="zh-TW" sz="4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zh-TW" sz="4400" dirty="0" smtClean="0">
                <a:latin typeface="微軟正黑體" pitchFamily="34" charset="-120"/>
                <a:ea typeface="微軟正黑體" pitchFamily="34" charset="-120"/>
              </a:rPr>
              <a:t>給</a:t>
            </a:r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假</a:t>
            </a:r>
            <a:r>
              <a:rPr lang="zh-TW" altLang="zh-TW" sz="4400" dirty="0" smtClean="0">
                <a:latin typeface="微軟正黑體" pitchFamily="34" charset="-120"/>
                <a:ea typeface="微軟正黑體" pitchFamily="34" charset="-120"/>
              </a:rPr>
              <a:t>扮祖母的大野狼聽？</a:t>
            </a:r>
            <a:endParaRPr lang="zh-TW" altLang="zh-TW" sz="6600" kern="100" dirty="0" smtClean="0">
              <a:latin typeface="微軟正黑體" pitchFamily="34" charset="-120"/>
              <a:ea typeface="微軟正黑體" pitchFamily="34" charset="-120"/>
              <a:cs typeface="Times New Roman"/>
            </a:endParaRPr>
          </a:p>
          <a:p>
            <a:endParaRPr lang="zh-TW" altLang="en-US" sz="4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b="13436"/>
          <a:stretch>
            <a:fillRect/>
          </a:stretch>
        </p:blipFill>
        <p:spPr bwMode="auto">
          <a:xfrm>
            <a:off x="0" y="-1"/>
            <a:ext cx="9144000" cy="486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404664"/>
            <a:ext cx="6192688" cy="8640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zh-TW" sz="4400" dirty="0" smtClean="0">
                <a:latin typeface="微軟正黑體" pitchFamily="34" charset="-120"/>
                <a:ea typeface="微軟正黑體" pitchFamily="34" charset="-120"/>
              </a:rPr>
              <a:t>小紅帽想找誰來幫手？</a:t>
            </a:r>
            <a:endParaRPr lang="en-US" altLang="zh-TW" sz="4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zh-TW" sz="4400" dirty="0" smtClean="0">
                <a:latin typeface="微軟正黑體" pitchFamily="34" charset="-120"/>
                <a:ea typeface="微軟正黑體" pitchFamily="34" charset="-120"/>
              </a:rPr>
              <a:t>結果誰來了？</a:t>
            </a:r>
            <a:endParaRPr lang="zh-TW" altLang="en-US" sz="4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276872"/>
            <a:ext cx="9144001" cy="434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88640"/>
            <a:ext cx="7776864" cy="27649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zh-TW" sz="4000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老公公的兒子是做甚麽職業？</a:t>
            </a:r>
            <a:r>
              <a:rPr lang="en-US" altLang="zh-TW" sz="4000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000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endParaRPr lang="en-US" altLang="zh-TW" sz="4000" dirty="0" smtClean="0">
              <a:solidFill>
                <a:schemeClr val="accent4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zh-TW" sz="4000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他用甚麽方法制服大野狼？</a:t>
            </a:r>
            <a:r>
              <a:rPr lang="en-US" altLang="zh-TW" sz="4000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000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endParaRPr lang="en-US" altLang="zh-TW" sz="4000" dirty="0" smtClean="0">
              <a:solidFill>
                <a:schemeClr val="accent4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zh-TW" sz="4000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這情節合理嗎？</a:t>
            </a:r>
            <a:endParaRPr lang="zh-TW" altLang="en-US" sz="4000" dirty="0">
              <a:solidFill>
                <a:schemeClr val="accent4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1" r="49950" b="43561"/>
          <a:stretch>
            <a:fillRect/>
          </a:stretch>
        </p:blipFill>
        <p:spPr bwMode="auto">
          <a:xfrm>
            <a:off x="5220072" y="1514957"/>
            <a:ext cx="4860032" cy="534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44624"/>
            <a:ext cx="7776864" cy="1143000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你們有聽過小紅帽的故事嗎？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78806"/>
            <a:ext cx="6624736" cy="542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19672" y="1772816"/>
            <a:ext cx="5904656" cy="1143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你喜歡這結局嗎？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79512" y="1865728"/>
            <a:ext cx="13681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200" b="1" dirty="0" smtClean="0"/>
              <a:t>活動：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endParaRPr lang="en-US" altLang="zh-TW" sz="3200" dirty="0" smtClean="0"/>
          </a:p>
          <a:p>
            <a:pPr lvl="0"/>
            <a:endParaRPr lang="en-US" altLang="zh-TW" sz="3200" dirty="0" smtClean="0"/>
          </a:p>
          <a:p>
            <a:pPr lvl="0"/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b="1" dirty="0" smtClean="0"/>
              <a:t>規則：</a:t>
            </a:r>
            <a:endParaRPr lang="en-US" altLang="zh-TW" sz="3200" b="1" dirty="0" smtClean="0"/>
          </a:p>
        </p:txBody>
      </p:sp>
      <p:sp>
        <p:nvSpPr>
          <p:cNvPr id="6" name="文字方塊 5"/>
          <p:cNvSpPr txBox="1"/>
          <p:nvPr/>
        </p:nvSpPr>
        <p:spPr>
          <a:xfrm>
            <a:off x="179512" y="4941168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/>
              <a:t>時限：</a:t>
            </a:r>
            <a:r>
              <a:rPr lang="zh-TW" altLang="en-US" sz="3200" dirty="0" smtClean="0"/>
              <a:t>８分鐘</a:t>
            </a:r>
            <a:endParaRPr lang="zh-TW" altLang="en-US" sz="32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1187624" y="5589240"/>
            <a:ext cx="6588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7030A0"/>
                </a:solidFill>
              </a:rPr>
              <a:t>完成後伏在枱上，保持安靜。</a:t>
            </a:r>
            <a:endParaRPr lang="zh-TW" altLang="en-US" sz="4000" b="1" dirty="0">
              <a:solidFill>
                <a:srgbClr val="7030A0"/>
              </a:solidFill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3347864" y="260648"/>
            <a:ext cx="5544616" cy="1080120"/>
          </a:xfrm>
          <a:prstGeom prst="rect">
            <a:avLst/>
          </a:prstGeom>
          <a:solidFill>
            <a:srgbClr val="92D050"/>
          </a:solidFill>
          <a:ln w="3810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zh-TW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我猜</a:t>
            </a:r>
            <a:r>
              <a:rPr lang="zh-TW" altLang="en-US" sz="5400" b="1" dirty="0" smtClean="0">
                <a:latin typeface="微軟正黑體" pitchFamily="34" charset="-120"/>
                <a:ea typeface="微軟正黑體" pitchFamily="34" charset="-120"/>
                <a:cs typeface="+mj-cs"/>
              </a:rPr>
              <a:t>，小紅帽會</a:t>
            </a:r>
            <a:endParaRPr kumimoji="0" lang="zh-TW" altLang="en-US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467544" y="260648"/>
            <a:ext cx="2808312" cy="1080120"/>
          </a:xfrm>
          <a:prstGeom prst="rect">
            <a:avLst/>
          </a:prstGeom>
          <a:solidFill>
            <a:srgbClr val="FFFF99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活動三</a:t>
            </a:r>
          </a:p>
        </p:txBody>
      </p:sp>
      <p:sp>
        <p:nvSpPr>
          <p:cNvPr id="11" name="矩形 10"/>
          <p:cNvSpPr/>
          <p:nvPr/>
        </p:nvSpPr>
        <p:spPr>
          <a:xfrm>
            <a:off x="1403648" y="1772816"/>
            <a:ext cx="77403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zh-TW" sz="3600" dirty="0" smtClean="0"/>
              <a:t>根據《住在</a:t>
            </a:r>
            <a:r>
              <a:rPr lang="zh-TW" altLang="zh-TW" sz="3600" dirty="0" smtClean="0">
                <a:solidFill>
                  <a:srgbClr val="7030A0"/>
                </a:solidFill>
              </a:rPr>
              <a:t>城裏</a:t>
            </a:r>
            <a:r>
              <a:rPr lang="zh-TW" altLang="zh-TW" sz="3600" dirty="0" smtClean="0"/>
              <a:t>的奶奶》</a:t>
            </a:r>
            <a:r>
              <a:rPr lang="zh-TW" altLang="en-US" sz="3600" dirty="0" smtClean="0"/>
              <a:t>的題目</a:t>
            </a:r>
            <a:r>
              <a:rPr lang="zh-TW" altLang="zh-TW" sz="3600" dirty="0" smtClean="0"/>
              <a:t>，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分組討論改寫</a:t>
            </a:r>
            <a:r>
              <a:rPr lang="zh-TW" altLang="en-US" sz="3600" dirty="0" smtClean="0">
                <a:solidFill>
                  <a:srgbClr val="FF0000"/>
                </a:solidFill>
              </a:rPr>
              <a:t>結局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完成</a:t>
            </a:r>
            <a:r>
              <a:rPr lang="zh-TW" altLang="zh-TW" sz="3600" dirty="0" smtClean="0"/>
              <a:t>「</a:t>
            </a: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我猜，小紅帽會</a:t>
            </a:r>
            <a:r>
              <a:rPr lang="zh-TW" altLang="zh-TW" sz="3600" dirty="0" smtClean="0"/>
              <a:t>」</a:t>
            </a:r>
            <a:r>
              <a:rPr lang="zh-TW" altLang="en-US" sz="3600" dirty="0" smtClean="0"/>
              <a:t>工作紙</a:t>
            </a:r>
            <a:endParaRPr lang="zh-TW" altLang="en-US" sz="3600" dirty="0"/>
          </a:p>
        </p:txBody>
      </p:sp>
      <p:sp>
        <p:nvSpPr>
          <p:cNvPr id="12" name="矩形 11"/>
          <p:cNvSpPr/>
          <p:nvPr/>
        </p:nvSpPr>
        <p:spPr>
          <a:xfrm>
            <a:off x="1331640" y="3789040"/>
            <a:ext cx="7812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200" dirty="0" smtClean="0"/>
              <a:t>用</a:t>
            </a:r>
            <a:r>
              <a:rPr lang="zh-TW" altLang="en-US" sz="3200" dirty="0" smtClean="0">
                <a:solidFill>
                  <a:srgbClr val="FF0000"/>
                </a:solidFill>
              </a:rPr>
              <a:t>前面同學</a:t>
            </a:r>
            <a:r>
              <a:rPr lang="zh-TW" altLang="en-US" sz="3200" dirty="0" smtClean="0"/>
              <a:t>其中一份工作紙，由他填寫，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/>
              <a:t>　　　　　　　　　</a:t>
            </a:r>
            <a:r>
              <a:rPr lang="zh-TW" altLang="en-US" sz="3200" dirty="0" smtClean="0">
                <a:solidFill>
                  <a:srgbClr val="FF0000"/>
                </a:solidFill>
              </a:rPr>
              <a:t>後面</a:t>
            </a:r>
            <a:r>
              <a:rPr lang="zh-TW" altLang="en-US" sz="3200" dirty="0" smtClean="0"/>
              <a:t>兩個同學匯報。</a:t>
            </a:r>
            <a:endParaRPr lang="en-US" altLang="zh-TW" sz="3200" dirty="0" smtClean="0"/>
          </a:p>
        </p:txBody>
      </p:sp>
      <p:sp>
        <p:nvSpPr>
          <p:cNvPr id="10" name="矩形 9"/>
          <p:cNvSpPr/>
          <p:nvPr/>
        </p:nvSpPr>
        <p:spPr>
          <a:xfrm>
            <a:off x="179512" y="4365104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200" b="1" dirty="0" smtClean="0"/>
              <a:t>加分</a:t>
            </a:r>
            <a:r>
              <a:rPr lang="zh-TW" altLang="en-US" sz="3200" dirty="0" smtClean="0"/>
              <a:t>：合作性、秩序</a:t>
            </a:r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79512" y="1772816"/>
            <a:ext cx="13681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200" b="1" dirty="0" smtClean="0"/>
              <a:t>活動：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endParaRPr lang="en-US" altLang="zh-TW" sz="3200" b="1" dirty="0" smtClean="0"/>
          </a:p>
          <a:p>
            <a:pPr lvl="0"/>
            <a:endParaRPr lang="en-US" altLang="zh-TW" sz="3200" dirty="0" smtClean="0"/>
          </a:p>
          <a:p>
            <a:pPr lvl="0"/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b="1" dirty="0" smtClean="0"/>
              <a:t>加分：</a:t>
            </a:r>
            <a:endParaRPr lang="zh-TW" altLang="en-US" sz="3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79512" y="4869160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/>
              <a:t>時限：</a:t>
            </a:r>
            <a:r>
              <a:rPr lang="zh-TW" altLang="en-US" sz="3200" dirty="0" smtClean="0"/>
              <a:t>１５分鐘</a:t>
            </a:r>
            <a:endParaRPr lang="zh-TW" altLang="en-US" sz="32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1259632" y="5589240"/>
            <a:ext cx="6588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7030A0"/>
                </a:solidFill>
              </a:rPr>
              <a:t>完成後伏在枱上，保持安靜。</a:t>
            </a:r>
            <a:endParaRPr lang="zh-TW" altLang="en-US" sz="4000" b="1" dirty="0">
              <a:solidFill>
                <a:srgbClr val="7030A0"/>
              </a:solidFill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3347864" y="260648"/>
            <a:ext cx="5544616" cy="1080120"/>
          </a:xfrm>
          <a:prstGeom prst="rect">
            <a:avLst/>
          </a:prstGeom>
          <a:solidFill>
            <a:srgbClr val="92D050"/>
          </a:solidFill>
          <a:ln w="3810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zh-TW" altLang="zh-TW" sz="4800" b="1" dirty="0" smtClean="0"/>
              <a:t>角色扮演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467544" y="260648"/>
            <a:ext cx="2808312" cy="1080120"/>
          </a:xfrm>
          <a:prstGeom prst="rect">
            <a:avLst/>
          </a:prstGeom>
          <a:solidFill>
            <a:srgbClr val="FFFF99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活動四</a:t>
            </a:r>
          </a:p>
        </p:txBody>
      </p:sp>
      <p:sp>
        <p:nvSpPr>
          <p:cNvPr id="10" name="矩形 9"/>
          <p:cNvSpPr/>
          <p:nvPr/>
        </p:nvSpPr>
        <p:spPr>
          <a:xfrm>
            <a:off x="1403648" y="1772816"/>
            <a:ext cx="77403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zh-TW" sz="3600" b="1" dirty="0" smtClean="0"/>
              <a:t>根據《住在</a:t>
            </a:r>
            <a:r>
              <a:rPr lang="zh-TW" altLang="zh-TW" sz="3600" b="1" dirty="0" smtClean="0">
                <a:solidFill>
                  <a:srgbClr val="7030A0"/>
                </a:solidFill>
              </a:rPr>
              <a:t>城裏</a:t>
            </a:r>
            <a:r>
              <a:rPr lang="zh-TW" altLang="zh-TW" sz="3600" b="1" dirty="0" smtClean="0"/>
              <a:t>的奶奶》</a:t>
            </a:r>
            <a:r>
              <a:rPr lang="zh-TW" altLang="en-US" sz="3600" b="1" dirty="0" smtClean="0"/>
              <a:t>內容</a:t>
            </a:r>
            <a:r>
              <a:rPr lang="zh-TW" altLang="zh-TW" sz="3600" b="1" dirty="0" smtClean="0"/>
              <a:t>，</a:t>
            </a:r>
            <a:r>
              <a:rPr lang="en-US" altLang="zh-TW" sz="3600" b="1" dirty="0" smtClean="0"/>
              <a:t/>
            </a:r>
            <a:br>
              <a:rPr lang="en-US" altLang="zh-TW" sz="3600" b="1" dirty="0" smtClean="0"/>
            </a:br>
            <a:r>
              <a:rPr lang="zh-TW" altLang="en-US" sz="3600" b="1" dirty="0" smtClean="0"/>
              <a:t>分組討論</a:t>
            </a:r>
            <a:r>
              <a:rPr lang="zh-TW" altLang="zh-TW" sz="3600" b="1" dirty="0" smtClean="0"/>
              <a:t>分組把故事</a:t>
            </a:r>
            <a:r>
              <a:rPr lang="zh-TW" altLang="en-US" sz="3600" b="1" dirty="0" smtClean="0"/>
              <a:t>結局</a:t>
            </a:r>
            <a:r>
              <a:rPr lang="zh-TW" altLang="zh-TW" sz="3600" b="1" dirty="0" smtClean="0"/>
              <a:t>改寫成</a:t>
            </a:r>
            <a:r>
              <a:rPr lang="zh-TW" altLang="zh-TW" sz="3600" b="1" dirty="0" smtClean="0">
                <a:solidFill>
                  <a:srgbClr val="FF0000"/>
                </a:solidFill>
              </a:rPr>
              <a:t>對話</a:t>
            </a:r>
            <a:r>
              <a:rPr lang="zh-TW" altLang="en-US" sz="3600" b="1" dirty="0" smtClean="0"/>
              <a:t>，並且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練習</a:t>
            </a:r>
            <a:r>
              <a:rPr lang="zh-TW" altLang="zh-TW" sz="3600" b="1" dirty="0" smtClean="0"/>
              <a:t>角色扮演。</a:t>
            </a:r>
            <a:r>
              <a:rPr lang="en-US" altLang="zh-TW" sz="3600" b="1" dirty="0" smtClean="0"/>
              <a:t/>
            </a:r>
            <a:br>
              <a:rPr lang="en-US" altLang="zh-TW" sz="3600" b="1" dirty="0" smtClean="0"/>
            </a:br>
            <a:r>
              <a:rPr lang="zh-TW" altLang="zh-TW" sz="3600" b="1" dirty="0" smtClean="0"/>
              <a:t>選取</a:t>
            </a:r>
            <a:r>
              <a:rPr lang="zh-TW" altLang="en-US" sz="3600" b="1" dirty="0" smtClean="0"/>
              <a:t>出色</a:t>
            </a:r>
            <a:r>
              <a:rPr lang="zh-TW" altLang="zh-TW" sz="3600" b="1" dirty="0" smtClean="0"/>
              <a:t>組別演繹</a:t>
            </a:r>
            <a:r>
              <a:rPr lang="zh-TW" altLang="en-US" sz="3600" b="1" dirty="0" smtClean="0"/>
              <a:t>。</a:t>
            </a:r>
            <a:endParaRPr lang="zh-TW" altLang="en-US" sz="3600" b="1" dirty="0"/>
          </a:p>
        </p:txBody>
      </p:sp>
      <p:sp>
        <p:nvSpPr>
          <p:cNvPr id="11" name="矩形 10"/>
          <p:cNvSpPr/>
          <p:nvPr/>
        </p:nvSpPr>
        <p:spPr>
          <a:xfrm>
            <a:off x="1475656" y="4221089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200" b="1" dirty="0" smtClean="0">
                <a:solidFill>
                  <a:srgbClr val="FF0000"/>
                </a:solidFill>
              </a:rPr>
              <a:t>合作、秩序、尊重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50551"/>
          <a:stretch>
            <a:fillRect/>
          </a:stretch>
        </p:blipFill>
        <p:spPr bwMode="auto">
          <a:xfrm>
            <a:off x="4860032" y="0"/>
            <a:ext cx="3312368" cy="4437112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149080"/>
            <a:ext cx="3456384" cy="270892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 r="14951" b="10332"/>
          <a:stretch>
            <a:fillRect/>
          </a:stretch>
        </p:blipFill>
        <p:spPr bwMode="auto">
          <a:xfrm>
            <a:off x="35496" y="-1"/>
            <a:ext cx="4644009" cy="3861049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 l="59000" r="-27" b="57675"/>
          <a:stretch>
            <a:fillRect/>
          </a:stretch>
        </p:blipFill>
        <p:spPr bwMode="auto">
          <a:xfrm>
            <a:off x="4788024" y="4581128"/>
            <a:ext cx="4104456" cy="227687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3203848" y="1196752"/>
            <a:ext cx="2448272" cy="792088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活動一</a:t>
            </a:r>
          </a:p>
        </p:txBody>
      </p:sp>
      <p:sp>
        <p:nvSpPr>
          <p:cNvPr id="5" name="矩形 4"/>
          <p:cNvSpPr/>
          <p:nvPr/>
        </p:nvSpPr>
        <p:spPr>
          <a:xfrm>
            <a:off x="2627784" y="2348880"/>
            <a:ext cx="3384376" cy="923330"/>
          </a:xfrm>
          <a:prstGeom prst="rect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zh-TW" sz="5400" dirty="0" smtClean="0">
                <a:latin typeface="微軟正黑體" pitchFamily="34" charset="-120"/>
                <a:ea typeface="微軟正黑體" pitchFamily="34" charset="-120"/>
              </a:rPr>
              <a:t>《小紅帽》</a:t>
            </a:r>
            <a:endParaRPr lang="zh-TW" altLang="en-US" sz="5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619672" y="3573016"/>
            <a:ext cx="5544616" cy="1107996"/>
          </a:xfrm>
          <a:prstGeom prst="rect">
            <a:avLst/>
          </a:prstGeom>
          <a:solidFill>
            <a:srgbClr val="CCFF66"/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zh-TW" altLang="zh-TW" sz="6600" dirty="0">
                <a:latin typeface="微軟正黑體" pitchFamily="34" charset="-120"/>
                <a:ea typeface="微軟正黑體" pitchFamily="34" charset="-120"/>
              </a:rPr>
              <a:t>接</a:t>
            </a:r>
            <a:r>
              <a:rPr lang="zh-TW" altLang="zh-TW" sz="6600" dirty="0" smtClean="0">
                <a:latin typeface="微軟正黑體" pitchFamily="34" charset="-120"/>
                <a:ea typeface="微軟正黑體" pitchFamily="34" charset="-120"/>
              </a:rPr>
              <a:t>龍講故事</a:t>
            </a:r>
            <a:endParaRPr lang="zh-TW" altLang="en-US" sz="66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70811" t="63431" r="7601" b="14722"/>
          <a:stretch>
            <a:fillRect/>
          </a:stretch>
        </p:blipFill>
        <p:spPr bwMode="auto">
          <a:xfrm>
            <a:off x="2123728" y="72008"/>
            <a:ext cx="4032448" cy="2924944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3212976"/>
            <a:ext cx="4224469" cy="316835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140968"/>
            <a:ext cx="4572000" cy="3429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b="12600"/>
          <a:stretch>
            <a:fillRect/>
          </a:stretch>
        </p:blipFill>
        <p:spPr bwMode="auto">
          <a:xfrm>
            <a:off x="138500" y="332656"/>
            <a:ext cx="8897996" cy="583264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7560840" cy="685624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4624"/>
            <a:ext cx="7560840" cy="6745934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-1" y="908720"/>
          <a:ext cx="9144002" cy="52333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2546"/>
                <a:gridCol w="3740728"/>
                <a:gridCol w="3740728"/>
              </a:tblGrid>
              <a:tr h="72008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學習</a:t>
                      </a:r>
                      <a:r>
                        <a:rPr lang="en-US" altLang="zh-TW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/>
                      </a:r>
                      <a:br>
                        <a:rPr lang="en-US" altLang="zh-TW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</a:br>
                      <a:r>
                        <a:rPr lang="zh-TW" altLang="en-US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材料</a:t>
                      </a:r>
                      <a:endParaRPr lang="zh-TW" altLang="en-US" sz="3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5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原著</a:t>
                      </a:r>
                      <a:endParaRPr lang="zh-TW" altLang="en-US" sz="5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5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改變原素</a:t>
                      </a:r>
                      <a:endParaRPr lang="zh-TW" altLang="en-US" sz="5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805409">
                <a:tc rowSpan="2">
                  <a:txBody>
                    <a:bodyPr/>
                    <a:lstStyle/>
                    <a:p>
                      <a:r>
                        <a:rPr lang="en-US" altLang="zh-TW" sz="3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《</a:t>
                      </a:r>
                      <a:r>
                        <a:rPr lang="zh-TW" altLang="en-US" sz="3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新潮皇后與魔鏡</a:t>
                      </a:r>
                      <a:r>
                        <a:rPr lang="en-US" altLang="zh-TW" sz="3600" dirty="0" smtClean="0">
                          <a:latin typeface="微軟正黑體" pitchFamily="34" charset="-120"/>
                          <a:ea typeface="微軟正黑體" pitchFamily="34" charset="-120"/>
                        </a:rPr>
                        <a:t>》</a:t>
                      </a:r>
                      <a:endParaRPr lang="zh-TW" altLang="en-US" sz="36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altLang="zh-TW" sz="3600" dirty="0" smtClean="0"/>
                    </a:p>
                    <a:p>
                      <a:pPr algn="l"/>
                      <a:r>
                        <a:rPr lang="zh-TW" altLang="en-US" sz="4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白雪公主</a:t>
                      </a:r>
                      <a:endParaRPr lang="zh-TW" altLang="en-US" sz="4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0811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53019">
                <a:tc>
                  <a:txBody>
                    <a:bodyPr/>
                    <a:lstStyle/>
                    <a:p>
                      <a:endParaRPr lang="zh-TW" altLang="en-US" sz="3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zh-TW" sz="4400" dirty="0" smtClean="0"/>
                    </a:p>
                    <a:p>
                      <a:pPr algn="l"/>
                      <a:r>
                        <a:rPr lang="zh-TW" altLang="en-US" sz="4400" baseline="0" dirty="0" smtClean="0"/>
                        <a:t> </a:t>
                      </a:r>
                      <a:r>
                        <a:rPr lang="zh-TW" altLang="en-US" sz="4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小紅帽</a:t>
                      </a:r>
                      <a:endParaRPr lang="zh-TW" altLang="en-US" sz="4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4400" dirty="0" smtClean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5868144" y="206084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人物外表</a:t>
            </a:r>
            <a:endParaRPr lang="zh-TW" altLang="en-US" sz="3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012160" y="299695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人物性格</a:t>
            </a:r>
            <a:endParaRPr lang="zh-TW" altLang="en-US" sz="3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-36512" y="3784972"/>
            <a:ext cx="15841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600" dirty="0" smtClean="0">
                <a:latin typeface="微軟正黑體" pitchFamily="34" charset="-120"/>
                <a:ea typeface="微軟正黑體" pitchFamily="34" charset="-120"/>
              </a:rPr>
              <a:t>《住在城裏的奶奶》</a:t>
            </a:r>
            <a:endParaRPr lang="zh-TW" altLang="en-US" sz="36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3600" dirty="0"/>
          </a:p>
        </p:txBody>
      </p:sp>
      <p:sp>
        <p:nvSpPr>
          <p:cNvPr id="9" name="矩形 8"/>
          <p:cNvSpPr/>
          <p:nvPr/>
        </p:nvSpPr>
        <p:spPr>
          <a:xfrm>
            <a:off x="6386716" y="4449886"/>
            <a:ext cx="15696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5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地點</a:t>
            </a:r>
            <a:endParaRPr lang="zh-TW" altLang="en-US" sz="54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4005063"/>
            <a:ext cx="1728192" cy="175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7882" t="58042" r="1446"/>
          <a:stretch>
            <a:fillRect/>
          </a:stretch>
        </p:blipFill>
        <p:spPr bwMode="auto">
          <a:xfrm>
            <a:off x="3923928" y="2023467"/>
            <a:ext cx="1408913" cy="1837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11560" y="2132856"/>
            <a:ext cx="82089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 smtClean="0"/>
              <a:t>活動：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閱讀</a:t>
            </a:r>
            <a:r>
              <a:rPr lang="zh-TW" altLang="zh-TW" sz="4400" b="1" dirty="0" smtClean="0"/>
              <a:t>《住在</a:t>
            </a:r>
            <a:r>
              <a:rPr lang="zh-TW" altLang="zh-TW" sz="4400" b="1" dirty="0" smtClean="0">
                <a:solidFill>
                  <a:srgbClr val="7030A0"/>
                </a:solidFill>
              </a:rPr>
              <a:t>城裏</a:t>
            </a:r>
            <a:r>
              <a:rPr lang="zh-TW" altLang="zh-TW" sz="4400" b="1" dirty="0" smtClean="0"/>
              <a:t>的奶奶》，</a:t>
            </a:r>
            <a:r>
              <a:rPr lang="en-US" altLang="zh-TW" sz="4400" b="1" dirty="0" smtClean="0"/>
              <a:t/>
            </a:r>
            <a:br>
              <a:rPr lang="en-US" altLang="zh-TW" sz="4400" b="1" dirty="0" smtClean="0"/>
            </a:br>
            <a:r>
              <a:rPr lang="zh-TW" altLang="en-US" sz="4400" b="1" dirty="0" smtClean="0"/>
              <a:t>　　　留意故事內容</a:t>
            </a:r>
            <a:r>
              <a:rPr lang="zh-TW" altLang="zh-TW" sz="4400" b="1" dirty="0" smtClean="0"/>
              <a:t>。</a:t>
            </a:r>
            <a:endParaRPr lang="zh-TW" altLang="en-US" sz="4400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611560" y="3595663"/>
            <a:ext cx="3960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/>
              <a:t>時限：</a:t>
            </a:r>
            <a:r>
              <a:rPr lang="zh-TW" altLang="en-US" sz="4400" dirty="0" smtClean="0"/>
              <a:t>５分鐘</a:t>
            </a:r>
            <a:endParaRPr lang="zh-TW" altLang="en-US" sz="4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755576" y="4869160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7030A0"/>
                </a:solidFill>
              </a:rPr>
              <a:t>完成後把文章覆轉，保持安靜。</a:t>
            </a:r>
            <a:endParaRPr lang="zh-TW" altLang="en-US" sz="4000" b="1" dirty="0">
              <a:solidFill>
                <a:srgbClr val="7030A0"/>
              </a:solidFill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3131840" y="260648"/>
            <a:ext cx="5760640" cy="1080120"/>
          </a:xfrm>
          <a:solidFill>
            <a:srgbClr val="92D050"/>
          </a:solidFill>
          <a:ln w="3810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閱讀</a:t>
            </a:r>
            <a:r>
              <a:rPr lang="zh-TW" altLang="zh-TW" sz="4000" dirty="0" smtClean="0">
                <a:latin typeface="微軟正黑體" pitchFamily="34" charset="-120"/>
                <a:ea typeface="微軟正黑體" pitchFamily="34" charset="-120"/>
              </a:rPr>
              <a:t>《住在</a:t>
            </a:r>
            <a:r>
              <a:rPr lang="zh-TW" altLang="zh-TW" sz="4000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城裏</a:t>
            </a:r>
            <a:r>
              <a:rPr lang="zh-TW" altLang="zh-TW" sz="4000" dirty="0" smtClean="0">
                <a:latin typeface="微軟正黑體" pitchFamily="34" charset="-120"/>
                <a:ea typeface="微軟正黑體" pitchFamily="34" charset="-120"/>
              </a:rPr>
              <a:t>的奶奶》</a:t>
            </a:r>
            <a:endParaRPr lang="zh-TW" altLang="en-US" sz="4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251520" y="260648"/>
            <a:ext cx="2808312" cy="1080120"/>
          </a:xfrm>
          <a:prstGeom prst="rect">
            <a:avLst/>
          </a:prstGeom>
          <a:solidFill>
            <a:srgbClr val="FFFF99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活動二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300</Words>
  <Application>Microsoft Office PowerPoint</Application>
  <PresentationFormat>如螢幕大小 (4:3)</PresentationFormat>
  <Paragraphs>61</Paragraphs>
  <Slides>22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Office 佈景主題</vt:lpstr>
      <vt:lpstr>兒童文學</vt:lpstr>
      <vt:lpstr>你們有聽過小紅帽的故事嗎？</vt:lpstr>
      <vt:lpstr>接龍講故事</vt:lpstr>
      <vt:lpstr>投影片 4</vt:lpstr>
      <vt:lpstr>投影片 5</vt:lpstr>
      <vt:lpstr>投影片 6</vt:lpstr>
      <vt:lpstr>投影片 7</vt:lpstr>
      <vt:lpstr>投影片 8</vt:lpstr>
      <vt:lpstr>閱讀《住在城裏的奶奶》</vt:lpstr>
      <vt:lpstr>考考您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你喜歡這結局嗎？</vt:lpstr>
      <vt:lpstr>投影片 21</vt:lpstr>
      <vt:lpstr>投影片 22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pat</dc:creator>
  <cp:lastModifiedBy>pat</cp:lastModifiedBy>
  <cp:revision>51</cp:revision>
  <dcterms:created xsi:type="dcterms:W3CDTF">2012-11-19T07:04:38Z</dcterms:created>
  <dcterms:modified xsi:type="dcterms:W3CDTF">2012-11-23T04:56:06Z</dcterms:modified>
</cp:coreProperties>
</file>