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9" r:id="rId5"/>
    <p:sldId id="258" r:id="rId6"/>
    <p:sldId id="262" r:id="rId7"/>
    <p:sldId id="260" r:id="rId8"/>
    <p:sldId id="261" r:id="rId9"/>
    <p:sldId id="273" r:id="rId10"/>
    <p:sldId id="264" r:id="rId11"/>
    <p:sldId id="265" r:id="rId12"/>
    <p:sldId id="266" r:id="rId13"/>
    <p:sldId id="267" r:id="rId14"/>
    <p:sldId id="274" r:id="rId15"/>
    <p:sldId id="276" r:id="rId16"/>
    <p:sldId id="268" r:id="rId17"/>
    <p:sldId id="269" r:id="rId18"/>
    <p:sldId id="275" r:id="rId19"/>
    <p:sldId id="270" r:id="rId20"/>
    <p:sldId id="277" r:id="rId21"/>
    <p:sldId id="271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AE8AA"/>
    <a:srgbClr val="CCFFFF"/>
    <a:srgbClr val="CCFF99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ACD3-1664-4C24-AF53-B04FAFA59194}" type="datetimeFigureOut">
              <a:rPr lang="zh-TW" altLang="en-US" smtClean="0"/>
              <a:pPr/>
              <a:t>2012/11/20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D0C3-F7B4-4C14-9460-8C03C6141A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ACD3-1664-4C24-AF53-B04FAFA59194}" type="datetimeFigureOut">
              <a:rPr lang="zh-TW" altLang="en-US" smtClean="0"/>
              <a:pPr/>
              <a:t>2012/11/20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D0C3-F7B4-4C14-9460-8C03C6141A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ACD3-1664-4C24-AF53-B04FAFA59194}" type="datetimeFigureOut">
              <a:rPr lang="zh-TW" altLang="en-US" smtClean="0"/>
              <a:pPr/>
              <a:t>2012/11/20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D0C3-F7B4-4C14-9460-8C03C6141A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ACD3-1664-4C24-AF53-B04FAFA59194}" type="datetimeFigureOut">
              <a:rPr lang="zh-TW" altLang="en-US" smtClean="0"/>
              <a:pPr/>
              <a:t>2012/11/20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D0C3-F7B4-4C14-9460-8C03C6141A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ACD3-1664-4C24-AF53-B04FAFA59194}" type="datetimeFigureOut">
              <a:rPr lang="zh-TW" altLang="en-US" smtClean="0"/>
              <a:pPr/>
              <a:t>2012/11/20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D0C3-F7B4-4C14-9460-8C03C6141A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ACD3-1664-4C24-AF53-B04FAFA59194}" type="datetimeFigureOut">
              <a:rPr lang="zh-TW" altLang="en-US" smtClean="0"/>
              <a:pPr/>
              <a:t>2012/11/20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D0C3-F7B4-4C14-9460-8C03C6141A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ACD3-1664-4C24-AF53-B04FAFA59194}" type="datetimeFigureOut">
              <a:rPr lang="zh-TW" altLang="en-US" smtClean="0"/>
              <a:pPr/>
              <a:t>2012/11/20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D0C3-F7B4-4C14-9460-8C03C6141A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ACD3-1664-4C24-AF53-B04FAFA59194}" type="datetimeFigureOut">
              <a:rPr lang="zh-TW" altLang="en-US" smtClean="0"/>
              <a:pPr/>
              <a:t>2012/11/20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D0C3-F7B4-4C14-9460-8C03C6141A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ACD3-1664-4C24-AF53-B04FAFA59194}" type="datetimeFigureOut">
              <a:rPr lang="zh-TW" altLang="en-US" smtClean="0"/>
              <a:pPr/>
              <a:t>2012/11/20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D0C3-F7B4-4C14-9460-8C03C6141A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ACD3-1664-4C24-AF53-B04FAFA59194}" type="datetimeFigureOut">
              <a:rPr lang="zh-TW" altLang="en-US" smtClean="0"/>
              <a:pPr/>
              <a:t>2012/11/20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D0C3-F7B4-4C14-9460-8C03C6141A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ACD3-1664-4C24-AF53-B04FAFA59194}" type="datetimeFigureOut">
              <a:rPr lang="zh-TW" altLang="en-US" smtClean="0"/>
              <a:pPr/>
              <a:t>2012/11/20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D0C3-F7B4-4C14-9460-8C03C6141A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5ACD3-1664-4C24-AF53-B04FAFA59194}" type="datetimeFigureOut">
              <a:rPr lang="zh-TW" altLang="en-US" smtClean="0"/>
              <a:pPr/>
              <a:t>2012/11/20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ED0C3-F7B4-4C14-9460-8C03C6141A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at\Desktop\raining1.mp3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31640" y="2060848"/>
            <a:ext cx="6768752" cy="136815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zh-TW" altLang="en-US" sz="9600" dirty="0" smtClean="0"/>
              <a:t>兒童文學</a:t>
            </a:r>
            <a:endParaRPr lang="zh-TW" altLang="en-US" sz="9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91680" y="3501008"/>
            <a:ext cx="6400800" cy="864096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單元三　</a:t>
            </a:r>
            <a:r>
              <a:rPr lang="en-US" altLang="zh-TW" sz="4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---《</a:t>
            </a:r>
            <a:r>
              <a:rPr lang="zh-TW" altLang="en-US" sz="4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四季</a:t>
            </a:r>
            <a:r>
              <a:rPr lang="en-US" altLang="zh-TW" sz="4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》</a:t>
            </a:r>
            <a:endParaRPr lang="zh-TW" altLang="en-US" sz="4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9552" y="1925543"/>
            <a:ext cx="675056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/>
              <a:t>活動：</a:t>
            </a:r>
            <a:r>
              <a:rPr lang="zh-TW" altLang="zh-TW" sz="3200" dirty="0" smtClean="0"/>
              <a:t>根據</a:t>
            </a:r>
            <a:r>
              <a:rPr lang="en-US" altLang="zh-TW" sz="3200" dirty="0" smtClean="0">
                <a:solidFill>
                  <a:schemeClr val="tx1"/>
                </a:solidFill>
              </a:rPr>
              <a:t>《</a:t>
            </a:r>
            <a:r>
              <a:rPr lang="zh-TW" altLang="zh-TW" sz="3200" dirty="0" smtClean="0"/>
              <a:t>夏日雨景</a:t>
            </a:r>
            <a:r>
              <a:rPr lang="en-US" altLang="zh-TW" sz="3200" dirty="0" smtClean="0">
                <a:solidFill>
                  <a:schemeClr val="tx1"/>
                </a:solidFill>
              </a:rPr>
              <a:t>》</a:t>
            </a:r>
            <a:r>
              <a:rPr lang="zh-TW" altLang="zh-TW" sz="3200" dirty="0" smtClean="0"/>
              <a:t>詩歌</a:t>
            </a:r>
            <a:r>
              <a:rPr lang="zh-TW" altLang="zh-TW" sz="3200" dirty="0"/>
              <a:t>內容</a:t>
            </a:r>
            <a:r>
              <a:rPr lang="zh-TW" altLang="zh-TW" sz="3200" dirty="0" smtClean="0"/>
              <a:t>，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　　　</a:t>
            </a:r>
            <a:r>
              <a:rPr lang="zh-TW" altLang="zh-TW" sz="3200" dirty="0" smtClean="0">
                <a:solidFill>
                  <a:srgbClr val="7030A0"/>
                </a:solidFill>
              </a:rPr>
              <a:t>繪畫</a:t>
            </a:r>
            <a:r>
              <a:rPr lang="zh-TW" altLang="zh-TW" sz="3200" dirty="0"/>
              <a:t>雨後的景物與景象。</a:t>
            </a:r>
            <a:endParaRPr lang="zh-TW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1763688" y="2924944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/>
              <a:t>完成</a:t>
            </a:r>
            <a:r>
              <a:rPr lang="zh-TW" altLang="zh-TW" sz="3200" dirty="0" smtClean="0"/>
              <a:t>「</a:t>
            </a:r>
            <a:r>
              <a:rPr lang="zh-TW" altLang="zh-TW" sz="3200" dirty="0"/>
              <a:t>工作紙三︰雨景再現</a:t>
            </a:r>
            <a:r>
              <a:rPr lang="zh-TW" altLang="zh-TW" sz="3200" dirty="0" smtClean="0"/>
              <a:t>」</a:t>
            </a:r>
            <a:r>
              <a:rPr lang="zh-TW" altLang="en-US" sz="3200" dirty="0" smtClean="0">
                <a:solidFill>
                  <a:srgbClr val="FF0000"/>
                </a:solidFill>
              </a:rPr>
              <a:t>第一部份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9552" y="378904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/>
              <a:t>時限：</a:t>
            </a:r>
            <a:r>
              <a:rPr lang="zh-TW" altLang="en-US" sz="3200" dirty="0" smtClean="0"/>
              <a:t>５分鐘</a:t>
            </a:r>
            <a:endParaRPr lang="zh-TW" altLang="en-US" sz="3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403648" y="4797152"/>
            <a:ext cx="6588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7030A0"/>
                </a:solidFill>
              </a:rPr>
              <a:t>完成後伏在枱上，保持安靜。</a:t>
            </a:r>
            <a:endParaRPr lang="zh-TW" altLang="en-US" sz="4000" b="1" dirty="0">
              <a:solidFill>
                <a:srgbClr val="7030A0"/>
              </a:solidFill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3131840" y="476672"/>
            <a:ext cx="2808312" cy="936104"/>
          </a:xfrm>
          <a:solidFill>
            <a:srgbClr val="92D050"/>
          </a:solidFill>
          <a:ln w="3810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zh-TW" altLang="zh-TW" sz="4800" dirty="0">
                <a:latin typeface="微軟正黑體" pitchFamily="34" charset="-120"/>
                <a:ea typeface="微軟正黑體" pitchFamily="34" charset="-120"/>
              </a:rPr>
              <a:t>雨景再現</a:t>
            </a:r>
            <a:endParaRPr lang="zh-TW" altLang="en-US" sz="48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sz="6000" dirty="0" smtClean="0">
                <a:latin typeface="微軟正黑體" pitchFamily="34" charset="-120"/>
                <a:ea typeface="微軟正黑體" pitchFamily="34" charset="-120"/>
              </a:rPr>
              <a:t>夏日雨景</a:t>
            </a:r>
            <a:endParaRPr lang="zh-TW" altLang="en-US" sz="6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772816"/>
            <a:ext cx="8496944" cy="4525963"/>
          </a:xfrm>
        </p:spPr>
        <p:txBody>
          <a:bodyPr>
            <a:noAutofit/>
          </a:bodyPr>
          <a:lstStyle/>
          <a:p>
            <a:r>
              <a:rPr lang="zh-TW" altLang="zh-TW" sz="4800" dirty="0" smtClean="0">
                <a:latin typeface="微軟正黑體" pitchFamily="34" charset="-120"/>
                <a:ea typeface="微軟正黑體" pitchFamily="34" charset="-120"/>
              </a:rPr>
              <a:t>詩人寫的是</a:t>
            </a:r>
            <a:r>
              <a:rPr lang="zh-TW" altLang="zh-TW" sz="48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雨前</a:t>
            </a:r>
            <a:r>
              <a:rPr lang="zh-TW" altLang="zh-TW" sz="4800" b="1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zh-TW" sz="48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雨中</a:t>
            </a:r>
            <a:r>
              <a:rPr lang="zh-TW" altLang="zh-TW" sz="4800" dirty="0" smtClean="0">
                <a:latin typeface="微軟正黑體" pitchFamily="34" charset="-120"/>
                <a:ea typeface="微軟正黑體" pitchFamily="34" charset="-120"/>
              </a:rPr>
              <a:t>抑或是</a:t>
            </a:r>
            <a:r>
              <a:rPr lang="zh-TW" altLang="zh-TW" sz="48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雨後</a:t>
            </a:r>
            <a:r>
              <a:rPr lang="zh-TW" altLang="zh-TW" sz="4800" dirty="0" smtClean="0">
                <a:latin typeface="微軟正黑體" pitchFamily="34" charset="-120"/>
                <a:ea typeface="微軟正黑體" pitchFamily="34" charset="-120"/>
              </a:rPr>
              <a:t>的景色？</a:t>
            </a: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4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4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endParaRPr lang="en-US" altLang="zh-TW" sz="4000" dirty="0" smtClean="0"/>
          </a:p>
          <a:p>
            <a:endParaRPr lang="zh-TW" altLang="en-US" sz="4000" dirty="0"/>
          </a:p>
        </p:txBody>
      </p:sp>
      <p:pic>
        <p:nvPicPr>
          <p:cNvPr id="1026" name="Picture 2" descr="C:\Users\pat\AppData\Local\Microsoft\Windows\Temporary Internet Files\Content.IE5\HOVFJY2W\MC90041823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2897326" cy="2343801"/>
          </a:xfrm>
          <a:prstGeom prst="rect">
            <a:avLst/>
          </a:prstGeom>
          <a:noFill/>
        </p:spPr>
      </p:pic>
      <p:pic>
        <p:nvPicPr>
          <p:cNvPr id="1027" name="Picture 3" descr="C:\Users\pat\AppData\Local\Microsoft\Windows\Temporary Internet Files\Content.IE5\2QCGUDN0\MC90041822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9589" y="3717032"/>
            <a:ext cx="2984579" cy="2487148"/>
          </a:xfrm>
          <a:prstGeom prst="rect">
            <a:avLst/>
          </a:prstGeom>
          <a:noFill/>
        </p:spPr>
      </p:pic>
      <p:pic>
        <p:nvPicPr>
          <p:cNvPr id="1029" name="Picture 5" descr="C:\Users\pat\AppData\Local\Microsoft\Windows\Temporary Internet Files\Content.IE5\J4X0995U\MC90019941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717032"/>
            <a:ext cx="2987824" cy="2519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000" dirty="0" smtClean="0">
                <a:latin typeface="微軟正黑體" pitchFamily="34" charset="-120"/>
                <a:ea typeface="微軟正黑體" pitchFamily="34" charset="-120"/>
              </a:rPr>
              <a:t>夏日雨景</a:t>
            </a:r>
            <a:endParaRPr lang="zh-TW" altLang="en-US" sz="6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當雷公公的灑水車駛過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大自然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的景色有怎樣的變化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「洗亮」後的小溪與葉子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會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有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怎樣新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的面貌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//</a:t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 「洗亮」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是甚麼意思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 descr="C:\Users\pat\AppData\Local\Microsoft\Windows\Temporary Internet Files\Content.IE5\1ZYRRAY1\MM900336351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484784"/>
            <a:ext cx="1944216" cy="1944216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5006" t="4724" r="4875" b="3139"/>
          <a:stretch>
            <a:fillRect/>
          </a:stretch>
        </p:blipFill>
        <p:spPr bwMode="auto">
          <a:xfrm>
            <a:off x="6300192" y="3861048"/>
            <a:ext cx="25922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000" dirty="0" smtClean="0">
                <a:latin typeface="微軟正黑體" pitchFamily="34" charset="-120"/>
                <a:ea typeface="微軟正黑體" pitchFamily="34" charset="-120"/>
              </a:rPr>
              <a:t>夏日雨景</a:t>
            </a:r>
            <a:endParaRPr lang="zh-TW" altLang="en-US" sz="6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/>
          <a:lstStyle/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「小巴掌」和「白色小帽兒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」是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甚麼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</p:txBody>
      </p:sp>
      <p:pic>
        <p:nvPicPr>
          <p:cNvPr id="4" name="圖片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08920"/>
            <a:ext cx="43204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708920"/>
            <a:ext cx="403244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sz="5400" dirty="0" smtClean="0">
                <a:latin typeface="微軟正黑體" pitchFamily="34" charset="-120"/>
                <a:ea typeface="微軟正黑體" pitchFamily="34" charset="-120"/>
              </a:rPr>
              <a:t>夏日雨景</a:t>
            </a:r>
            <a:endParaRPr lang="zh-TW" altLang="en-US" sz="5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27984" y="2924944"/>
            <a:ext cx="4932040" cy="1944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蒲公英和蘑菇還</a:t>
            </a:r>
            <a:r>
              <a:rPr lang="zh-TW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像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甚麼？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與身旁同學討論一分鐘</a:t>
            </a: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3" cstate="print"/>
          <a:srcRect b="11321"/>
          <a:stretch>
            <a:fillRect/>
          </a:stretch>
        </p:blipFill>
        <p:spPr bwMode="auto">
          <a:xfrm>
            <a:off x="323528" y="1052736"/>
            <a:ext cx="38884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向右箭號 5"/>
          <p:cNvSpPr/>
          <p:nvPr/>
        </p:nvSpPr>
        <p:spPr>
          <a:xfrm>
            <a:off x="3779912" y="1844824"/>
            <a:ext cx="1224136" cy="50405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388843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向右箭號 7"/>
          <p:cNvSpPr/>
          <p:nvPr/>
        </p:nvSpPr>
        <p:spPr>
          <a:xfrm>
            <a:off x="3707904" y="5013176"/>
            <a:ext cx="1224136" cy="50405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004048" y="1196752"/>
            <a:ext cx="1080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0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?</a:t>
            </a:r>
            <a:endParaRPr lang="zh-TW" altLang="en-US" sz="12000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004048" y="4370328"/>
            <a:ext cx="1080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0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?</a:t>
            </a:r>
            <a:endParaRPr lang="zh-TW" altLang="en-US" sz="12000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3817" b="4050"/>
          <a:stretch>
            <a:fillRect/>
          </a:stretch>
        </p:blipFill>
        <p:spPr bwMode="auto">
          <a:xfrm>
            <a:off x="4932040" y="116632"/>
            <a:ext cx="403244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/>
          <p:cNvPicPr/>
          <p:nvPr/>
        </p:nvPicPr>
        <p:blipFill>
          <a:blip r:embed="rId4" cstate="print"/>
          <a:srcRect b="11321"/>
          <a:stretch>
            <a:fillRect/>
          </a:stretch>
        </p:blipFill>
        <p:spPr bwMode="auto">
          <a:xfrm>
            <a:off x="323528" y="188640"/>
            <a:ext cx="403244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向右箭號 5"/>
          <p:cNvSpPr/>
          <p:nvPr/>
        </p:nvSpPr>
        <p:spPr>
          <a:xfrm>
            <a:off x="4067944" y="1268760"/>
            <a:ext cx="1224136" cy="50405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645024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 l="21105" t="21451" r="45728" b="32966"/>
          <a:stretch>
            <a:fillRect/>
          </a:stretch>
        </p:blipFill>
        <p:spPr bwMode="auto">
          <a:xfrm>
            <a:off x="4932040" y="3681028"/>
            <a:ext cx="3960440" cy="306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向右箭號 7"/>
          <p:cNvSpPr/>
          <p:nvPr/>
        </p:nvSpPr>
        <p:spPr>
          <a:xfrm>
            <a:off x="3995936" y="4653136"/>
            <a:ext cx="1224136" cy="50405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pat\AppData\Local\Microsoft\Windows\Temporary Internet Files\Content.IE5\HOVFJY2W\MC9004179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49575" cy="1970520"/>
          </a:xfrm>
          <a:prstGeom prst="rect">
            <a:avLst/>
          </a:prstGeom>
          <a:noFill/>
        </p:spPr>
      </p:pic>
      <p:pic>
        <p:nvPicPr>
          <p:cNvPr id="5122" name="Picture 2" descr="C:\Users\pat\AppData\Local\Microsoft\Windows\Temporary Internet Files\Content.IE5\2QCGUDN0\MP90043316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3520" y="2937520"/>
            <a:ext cx="3920480" cy="392048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000" dirty="0" smtClean="0">
                <a:latin typeface="微軟正黑體" pitchFamily="34" charset="-120"/>
                <a:ea typeface="微軟正黑體" pitchFamily="34" charset="-120"/>
              </a:rPr>
              <a:t>夏日雨景</a:t>
            </a:r>
            <a:endParaRPr lang="zh-TW" altLang="en-US" sz="6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蒲公英花蕾上的露珠為甚麼會</a:t>
            </a:r>
            <a:r>
              <a:rPr lang="zh-TW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閃爍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這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與雨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後天晴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有沒有關係？為甚麼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花蕾上真有</a:t>
            </a:r>
            <a:r>
              <a:rPr lang="zh-TW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一萬顆露珠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嗎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猜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猜詩人要這樣描寫？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at\AppData\Local\Microsoft\Windows\Temporary Internet Files\Content.IE5\2QCGUDN0\MC90044182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3546" y="144017"/>
            <a:ext cx="4610454" cy="6093295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000" dirty="0" smtClean="0">
                <a:latin typeface="微軟正黑體" pitchFamily="34" charset="-120"/>
                <a:ea typeface="微軟正黑體" pitchFamily="34" charset="-120"/>
              </a:rPr>
              <a:t>夏日雨景</a:t>
            </a:r>
            <a:endParaRPr lang="zh-TW" altLang="en-US" sz="6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野櫻樹為甚麼會抖著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是甚麼被風吹掉了下來嗎？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像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甚麼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000" dirty="0" smtClean="0">
                <a:latin typeface="微軟正黑體" pitchFamily="34" charset="-120"/>
                <a:ea typeface="微軟正黑體" pitchFamily="34" charset="-120"/>
              </a:rPr>
              <a:t>夏日雨景</a:t>
            </a:r>
            <a:endParaRPr lang="zh-TW" altLang="en-US" sz="6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詩歌描寫雨景</a:t>
            </a: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zh-TW" sz="40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雨勢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zh-TW" sz="40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雨量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zh-TW" altLang="zh-TW" sz="40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雨聲</a:t>
            </a: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是怎樣的？</a:t>
            </a: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為甚麽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en-US" sz="4000" dirty="0"/>
          </a:p>
        </p:txBody>
      </p:sp>
      <p:pic>
        <p:nvPicPr>
          <p:cNvPr id="7172" name="Picture 4" descr="C:\Users\pat\AppData\Local\Microsoft\Windows\Temporary Internet Files\Content.IE5\2QCGUDN0\MC9003503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140968"/>
            <a:ext cx="4032448" cy="3205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268760"/>
            <a:ext cx="7056784" cy="19442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zh-TW" sz="4000" dirty="0">
                <a:latin typeface="微軟正黑體" pitchFamily="34" charset="-120"/>
                <a:ea typeface="微軟正黑體" pitchFamily="34" charset="-120"/>
              </a:rPr>
              <a:t>如果你置身「夏日雨景」中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你</a:t>
            </a:r>
            <a:r>
              <a:rPr lang="zh-TW" altLang="zh-TW" sz="4000" dirty="0">
                <a:latin typeface="微軟正黑體" pitchFamily="34" charset="-120"/>
                <a:ea typeface="微軟正黑體" pitchFamily="34" charset="-120"/>
              </a:rPr>
              <a:t>會有怎樣的</a:t>
            </a:r>
            <a:r>
              <a:rPr lang="zh-TW" altLang="zh-TW" sz="4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感受</a:t>
            </a:r>
            <a:r>
              <a:rPr lang="zh-TW" altLang="zh-TW" sz="4000" dirty="0"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197" name="Picture 5" descr="C:\Users\pat\AppData\Local\Microsoft\Windows\Temporary Internet Files\Content.IE5\HOVFJY2W\MC9004273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645024"/>
            <a:ext cx="3456384" cy="3000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23528" y="404664"/>
            <a:ext cx="8496944" cy="1944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528" y="548680"/>
            <a:ext cx="8424936" cy="1752600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「　誰來了？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TW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使</a:t>
            </a:r>
            <a:r>
              <a:rPr lang="zh-TW" altLang="zh-TW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湖上的水花，一朵朵開得響亮亮</a:t>
            </a:r>
            <a:r>
              <a:rPr lang="zh-TW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　」</a:t>
            </a:r>
            <a:endParaRPr lang="zh-TW" altLang="en-US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39552" y="3853497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6000" b="1" dirty="0">
                <a:solidFill>
                  <a:srgbClr val="7030A0"/>
                </a:solidFill>
              </a:rPr>
              <a:t>春雨的</a:t>
            </a:r>
            <a:r>
              <a:rPr lang="zh-TW" altLang="zh-TW" sz="6000" b="1" dirty="0" smtClean="0">
                <a:solidFill>
                  <a:srgbClr val="7030A0"/>
                </a:solidFill>
              </a:rPr>
              <a:t>雨聲</a:t>
            </a:r>
            <a:r>
              <a:rPr lang="zh-TW" altLang="en-US" sz="6000" b="1" dirty="0" smtClean="0">
                <a:solidFill>
                  <a:srgbClr val="7030A0"/>
                </a:solidFill>
              </a:rPr>
              <a:t>是</a:t>
            </a:r>
            <a:r>
              <a:rPr lang="zh-TW" altLang="zh-TW" sz="6000" b="1" dirty="0" smtClean="0">
                <a:solidFill>
                  <a:srgbClr val="7030A0"/>
                </a:solidFill>
              </a:rPr>
              <a:t>怎樣</a:t>
            </a:r>
            <a:r>
              <a:rPr lang="zh-TW" altLang="zh-TW" sz="6000" b="1" dirty="0">
                <a:solidFill>
                  <a:srgbClr val="7030A0"/>
                </a:solidFill>
              </a:rPr>
              <a:t>的？</a:t>
            </a:r>
            <a:endParaRPr lang="zh-TW" altLang="en-US" sz="6000" b="1" dirty="0">
              <a:solidFill>
                <a:srgbClr val="7030A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80112" y="2492896"/>
            <a:ext cx="3310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——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　節錄自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《春雨》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03848" y="5005625"/>
            <a:ext cx="24929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6000" b="1" dirty="0" smtClean="0">
                <a:solidFill>
                  <a:srgbClr val="7030A0"/>
                </a:solidFill>
              </a:rPr>
              <a:t>雨量</a:t>
            </a:r>
            <a:r>
              <a:rPr lang="zh-TW" altLang="en-US" sz="6000" b="1" dirty="0" smtClean="0">
                <a:solidFill>
                  <a:srgbClr val="7030A0"/>
                </a:solidFill>
              </a:rPr>
              <a:t>？</a:t>
            </a:r>
            <a:endParaRPr lang="zh-TW" altLang="en-US" sz="6000" b="1" dirty="0">
              <a:solidFill>
                <a:srgbClr val="7030A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68144" y="5013176"/>
            <a:ext cx="24929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6000" b="1" dirty="0" smtClean="0">
                <a:solidFill>
                  <a:srgbClr val="7030A0"/>
                </a:solidFill>
              </a:rPr>
              <a:t>雨勢</a:t>
            </a:r>
            <a:r>
              <a:rPr lang="zh-TW" altLang="en-US" sz="6000" b="1" dirty="0" smtClean="0">
                <a:solidFill>
                  <a:srgbClr val="7030A0"/>
                </a:solidFill>
              </a:rPr>
              <a:t>？</a:t>
            </a:r>
            <a:endParaRPr lang="zh-TW" altLang="en-US" sz="6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67744" y="3356992"/>
            <a:ext cx="4752528" cy="1944216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zh-TW" altLang="zh-TW" sz="9600" b="1" dirty="0" smtClean="0">
                <a:latin typeface="微軟正黑體" pitchFamily="34" charset="-120"/>
                <a:ea typeface="微軟正黑體" pitchFamily="34" charset="-120"/>
              </a:rPr>
              <a:t>想像</a:t>
            </a:r>
            <a:endParaRPr lang="zh-TW" altLang="en-US" sz="9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275856" y="620688"/>
            <a:ext cx="2808312" cy="1080120"/>
          </a:xfrm>
          <a:prstGeom prst="rect">
            <a:avLst/>
          </a:prstGeom>
          <a:solidFill>
            <a:srgbClr val="CCFFFF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活動三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at\AppData\Local\Microsoft\Windows\Temporary Internet Files\Content.IE5\2QCGUDN0\MC900427145[1].wmf"/>
          <p:cNvPicPr>
            <a:picLocks noChangeAspect="1" noChangeArrowheads="1"/>
          </p:cNvPicPr>
          <p:nvPr/>
        </p:nvPicPr>
        <p:blipFill>
          <a:blip r:embed="rId4" cstate="print"/>
          <a:srcRect t="29041" r="38775"/>
          <a:stretch>
            <a:fillRect/>
          </a:stretch>
        </p:blipFill>
        <p:spPr bwMode="auto">
          <a:xfrm flipH="1">
            <a:off x="6983760" y="4570709"/>
            <a:ext cx="2160240" cy="2287291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sz="6000" dirty="0" smtClean="0">
                <a:latin typeface="微軟正黑體" pitchFamily="34" charset="-120"/>
                <a:ea typeface="微軟正黑體" pitchFamily="34" charset="-120"/>
              </a:rPr>
              <a:t>想像</a:t>
            </a:r>
            <a:endParaRPr lang="zh-TW" altLang="en-US" sz="6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雲朵形圖說文字 6"/>
          <p:cNvSpPr/>
          <p:nvPr/>
        </p:nvSpPr>
        <p:spPr>
          <a:xfrm flipH="1">
            <a:off x="3851920" y="3501008"/>
            <a:ext cx="3816424" cy="1944216"/>
          </a:xfrm>
          <a:prstGeom prst="cloudCallout">
            <a:avLst>
              <a:gd name="adj1" fmla="val -35578"/>
              <a:gd name="adj2" fmla="val 7427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221" name="Picture 5" descr="C:\Users\pat\AppData\Local\Microsoft\Windows\Temporary Internet Files\Content.IE5\J4X0995U\MC90019924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717032"/>
            <a:ext cx="2095877" cy="1628115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2764904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先聽老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師朗讀詩歌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閉上眼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想像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在雨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後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的環境中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會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聽到的聲音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、嗅到的氣味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感受或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觸覺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分組</a:t>
            </a:r>
            <a:r>
              <a:rPr lang="zh-TW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討論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你們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想像到的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聲音、氣味、觸覺。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1520" y="5733256"/>
            <a:ext cx="6588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7030A0"/>
                </a:solidFill>
              </a:rPr>
              <a:t>完成後伏在枱上，保持安靜。</a:t>
            </a:r>
            <a:endParaRPr lang="zh-TW" altLang="en-US" sz="4000" b="1" dirty="0">
              <a:solidFill>
                <a:srgbClr val="7030A0"/>
              </a:solidFill>
            </a:endParaRPr>
          </a:p>
        </p:txBody>
      </p:sp>
      <p:pic>
        <p:nvPicPr>
          <p:cNvPr id="9" name="raining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588224" y="764704"/>
            <a:ext cx="1168896" cy="1168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79912" y="692696"/>
            <a:ext cx="1656184" cy="129614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TW" altLang="zh-TW" sz="8800" dirty="0">
                <a:latin typeface="微軟正黑體" pitchFamily="34" charset="-120"/>
                <a:ea typeface="微軟正黑體" pitchFamily="34" charset="-120"/>
              </a:rPr>
              <a:t>雨</a:t>
            </a:r>
            <a:endParaRPr lang="zh-TW" altLang="en-US" sz="8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4653136"/>
            <a:ext cx="8064896" cy="86409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雨聲</a:t>
            </a: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雨勢</a:t>
            </a: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雨量</a:t>
            </a:r>
            <a:r>
              <a:rPr lang="zh-TW" altLang="zh-TW" sz="4400" dirty="0">
                <a:latin typeface="微軟正黑體" pitchFamily="34" charset="-120"/>
                <a:ea typeface="微軟正黑體" pitchFamily="34" charset="-120"/>
              </a:rPr>
              <a:t>有沒有分別？</a:t>
            </a:r>
            <a:endParaRPr lang="zh-TW" altLang="en-US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868144" y="2564904"/>
            <a:ext cx="158417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zh-TW" sz="5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夏天</a:t>
            </a:r>
            <a:endParaRPr lang="zh-TW" altLang="en-US" sz="54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07704" y="2564904"/>
            <a:ext cx="156966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zh-TW" sz="5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春天</a:t>
            </a:r>
            <a:endParaRPr lang="zh-TW" altLang="en-US" sz="54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3356992"/>
            <a:ext cx="6912768" cy="1944216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zh-TW" altLang="en-US" sz="9600" dirty="0" smtClean="0">
                <a:latin typeface="微軟正黑體" pitchFamily="34" charset="-120"/>
                <a:ea typeface="微軟正黑體" pitchFamily="34" charset="-120"/>
              </a:rPr>
              <a:t>回憶</a:t>
            </a:r>
            <a:r>
              <a:rPr lang="zh-TW" altLang="zh-TW" sz="9600" dirty="0" smtClean="0">
                <a:latin typeface="微軟正黑體" pitchFamily="34" charset="-120"/>
                <a:ea typeface="微軟正黑體" pitchFamily="34" charset="-120"/>
              </a:rPr>
              <a:t>雨景</a:t>
            </a:r>
            <a:endParaRPr lang="zh-TW" altLang="en-US" sz="9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275856" y="620688"/>
            <a:ext cx="2808312" cy="1080120"/>
          </a:xfrm>
          <a:prstGeom prst="rect">
            <a:avLst/>
          </a:prstGeom>
          <a:solidFill>
            <a:srgbClr val="CCFFFF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活動一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Preview" descr="people,raining,rains,rainy,weather,web animations,下雨,人類,多雨,天氣,網頁動畫,雨季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60848" y="-2763688"/>
            <a:ext cx="15337704" cy="12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83568" y="476672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400" b="1" dirty="0" smtClean="0">
                <a:latin typeface="微軟正黑體" pitchFamily="34" charset="-120"/>
                <a:ea typeface="微軟正黑體" pitchFamily="34" charset="-120"/>
              </a:rPr>
              <a:t>夏天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4400" b="1" dirty="0" smtClean="0">
                <a:latin typeface="微軟正黑體" pitchFamily="34" charset="-120"/>
                <a:ea typeface="微軟正黑體" pitchFamily="34" charset="-120"/>
              </a:rPr>
              <a:t>下雨時的</a:t>
            </a:r>
            <a:r>
              <a:rPr lang="zh-TW" altLang="zh-TW" sz="4400" b="1" dirty="0">
                <a:latin typeface="微軟正黑體" pitchFamily="34" charset="-120"/>
                <a:ea typeface="微軟正黑體" pitchFamily="34" charset="-120"/>
              </a:rPr>
              <a:t>天色是怎樣的？</a:t>
            </a:r>
            <a:endParaRPr lang="zh-TW" altLang="en-US" sz="4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下雨時，你會聽到甚麽聲音？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65" t="16416" r="7059"/>
          <a:stretch>
            <a:fillRect/>
          </a:stretch>
        </p:blipFill>
        <p:spPr bwMode="auto">
          <a:xfrm>
            <a:off x="2123728" y="1484784"/>
            <a:ext cx="4968552" cy="513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Preview" descr="amphibians,animals,flowers,frogs,leaping,plants,web animations,web elements,兩棲動物,動物,植物,網頁元素,網頁動畫,花,跳躍,青蛙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36912" y="-2907704"/>
            <a:ext cx="16201800" cy="1346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下雨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有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甚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麼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昆蟲會出現？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E8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下雨時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，你會撐傘嗎？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4153" t="23619" r="4000" b="14774"/>
          <a:stretch>
            <a:fillRect/>
          </a:stretch>
        </p:blipFill>
        <p:spPr bwMode="auto">
          <a:xfrm>
            <a:off x="827584" y="1556792"/>
            <a:ext cx="771051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12776"/>
            <a:ext cx="6912768" cy="45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3356992"/>
            <a:ext cx="6912768" cy="1944216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zh-TW" altLang="zh-TW" sz="9600" dirty="0">
                <a:latin typeface="微軟正黑體" pitchFamily="34" charset="-120"/>
                <a:ea typeface="微軟正黑體" pitchFamily="34" charset="-120"/>
              </a:rPr>
              <a:t>雨景再現</a:t>
            </a:r>
            <a:endParaRPr lang="zh-TW" altLang="en-US" sz="9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275856" y="620688"/>
            <a:ext cx="2808312" cy="1080120"/>
          </a:xfrm>
          <a:prstGeom prst="rect">
            <a:avLst/>
          </a:prstGeom>
          <a:solidFill>
            <a:srgbClr val="CCFFFF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活動二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249</Words>
  <Application>Microsoft Office PowerPoint</Application>
  <PresentationFormat>如螢幕大小 (4:3)</PresentationFormat>
  <Paragraphs>52</Paragraphs>
  <Slides>21</Slides>
  <Notes>0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Office 佈景主題</vt:lpstr>
      <vt:lpstr>兒童文學</vt:lpstr>
      <vt:lpstr>投影片 2</vt:lpstr>
      <vt:lpstr>雨</vt:lpstr>
      <vt:lpstr>回憶雨景</vt:lpstr>
      <vt:lpstr>投影片 5</vt:lpstr>
      <vt:lpstr>下雨時，你會聽到甚麽聲音？</vt:lpstr>
      <vt:lpstr>下雨時，有甚麼昆蟲會出現？</vt:lpstr>
      <vt:lpstr>下雨時，你會撐傘嗎？</vt:lpstr>
      <vt:lpstr>雨景再現</vt:lpstr>
      <vt:lpstr>雨景再現</vt:lpstr>
      <vt:lpstr>夏日雨景</vt:lpstr>
      <vt:lpstr>夏日雨景</vt:lpstr>
      <vt:lpstr>夏日雨景</vt:lpstr>
      <vt:lpstr>夏日雨景</vt:lpstr>
      <vt:lpstr>投影片 15</vt:lpstr>
      <vt:lpstr>夏日雨景</vt:lpstr>
      <vt:lpstr>夏日雨景</vt:lpstr>
      <vt:lpstr>夏日雨景</vt:lpstr>
      <vt:lpstr>投影片 19</vt:lpstr>
      <vt:lpstr>想像</vt:lpstr>
      <vt:lpstr>想像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pat</dc:creator>
  <cp:lastModifiedBy>bobo</cp:lastModifiedBy>
  <cp:revision>51</cp:revision>
  <dcterms:created xsi:type="dcterms:W3CDTF">2012-11-13T00:59:59Z</dcterms:created>
  <dcterms:modified xsi:type="dcterms:W3CDTF">2012-11-19T16:29:33Z</dcterms:modified>
</cp:coreProperties>
</file>