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2"/>
  </p:notesMasterIdLst>
  <p:handoutMasterIdLst>
    <p:handoutMasterId r:id="rId43"/>
  </p:handoutMasterIdLst>
  <p:sldIdLst>
    <p:sldId id="256" r:id="rId2"/>
    <p:sldId id="257" r:id="rId3"/>
    <p:sldId id="258" r:id="rId4"/>
    <p:sldId id="259" r:id="rId5"/>
    <p:sldId id="260" r:id="rId6"/>
    <p:sldId id="261" r:id="rId7"/>
    <p:sldId id="262" r:id="rId8"/>
    <p:sldId id="263" r:id="rId9"/>
    <p:sldId id="265" r:id="rId10"/>
    <p:sldId id="266" r:id="rId11"/>
    <p:sldId id="267" r:id="rId12"/>
    <p:sldId id="270" r:id="rId13"/>
    <p:sldId id="272" r:id="rId14"/>
    <p:sldId id="274" r:id="rId15"/>
    <p:sldId id="275" r:id="rId16"/>
    <p:sldId id="278" r:id="rId17"/>
    <p:sldId id="280" r:id="rId18"/>
    <p:sldId id="281" r:id="rId19"/>
    <p:sldId id="282" r:id="rId20"/>
    <p:sldId id="283" r:id="rId21"/>
    <p:sldId id="284" r:id="rId22"/>
    <p:sldId id="285" r:id="rId23"/>
    <p:sldId id="288" r:id="rId24"/>
    <p:sldId id="290" r:id="rId25"/>
    <p:sldId id="291" r:id="rId26"/>
    <p:sldId id="292" r:id="rId27"/>
    <p:sldId id="293" r:id="rId28"/>
    <p:sldId id="295" r:id="rId29"/>
    <p:sldId id="296" r:id="rId30"/>
    <p:sldId id="299" r:id="rId31"/>
    <p:sldId id="300" r:id="rId32"/>
    <p:sldId id="306" r:id="rId33"/>
    <p:sldId id="307" r:id="rId34"/>
    <p:sldId id="308" r:id="rId35"/>
    <p:sldId id="309" r:id="rId36"/>
    <p:sldId id="310" r:id="rId37"/>
    <p:sldId id="314" r:id="rId38"/>
    <p:sldId id="311" r:id="rId39"/>
    <p:sldId id="313" r:id="rId40"/>
    <p:sldId id="312" r:id="rId41"/>
  </p:sldIdLst>
  <p:sldSz cx="9144000" cy="5143500" type="screen16x9"/>
  <p:notesSz cx="9928225" cy="6797675"/>
  <p:embeddedFontLst>
    <p:embeddedFont>
      <p:font typeface="Tahoma" panose="020B0604030504040204" pitchFamily="34" charset="0"/>
      <p:regular r:id="rId44"/>
      <p:bold r:id="rId45"/>
    </p:embeddedFont>
    <p:embeddedFont>
      <p:font typeface="PT Sans Narrow" panose="020B0604020202020204" charset="0"/>
      <p:regular r:id="rId46"/>
      <p:bold r:id="rId47"/>
    </p:embeddedFont>
    <p:embeddedFont>
      <p:font typeface="Open Sans" panose="020B0606030504020204" pitchFamily="34" charset="0"/>
      <p:regular r:id="rId48"/>
      <p:bold r:id="rId49"/>
      <p:italic r:id="rId50"/>
      <p:boldItalic r:id="rId51"/>
    </p:embeddedFont>
    <p:embeddedFont>
      <p:font typeface="Verdana" panose="020B0604030504040204"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8B90074-4767-4465-8F93-2F679A0E301B}">
  <a:tblStyle styleId="{88B90074-4767-4465-8F93-2F679A0E301B}"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88" d="100"/>
          <a:sy n="88" d="100"/>
        </p:scale>
        <p:origin x="876"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3313" cy="34129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622594" y="0"/>
            <a:ext cx="4303313" cy="341297"/>
          </a:xfrm>
          <a:prstGeom prst="rect">
            <a:avLst/>
          </a:prstGeom>
        </p:spPr>
        <p:txBody>
          <a:bodyPr vert="horz" lIns="91440" tIns="45720" rIns="91440" bIns="45720" rtlCol="0"/>
          <a:lstStyle>
            <a:lvl1pPr algn="r">
              <a:defRPr sz="1200"/>
            </a:lvl1pPr>
          </a:lstStyle>
          <a:p>
            <a:fld id="{0CFACB28-1896-47A3-A62E-D4A49D1777ED}" type="datetimeFigureOut">
              <a:rPr lang="en-US" smtClean="0"/>
              <a:t>5/20/2019</a:t>
            </a:fld>
            <a:endParaRPr lang="en-US"/>
          </a:p>
        </p:txBody>
      </p:sp>
      <p:sp>
        <p:nvSpPr>
          <p:cNvPr id="4" name="Footer Placeholder 3"/>
          <p:cNvSpPr>
            <a:spLocks noGrp="1"/>
          </p:cNvSpPr>
          <p:nvPr>
            <p:ph type="ftr" sz="quarter" idx="2"/>
          </p:nvPr>
        </p:nvSpPr>
        <p:spPr>
          <a:xfrm>
            <a:off x="0" y="6456378"/>
            <a:ext cx="4303313" cy="34129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622594" y="6456378"/>
            <a:ext cx="4303313" cy="341297"/>
          </a:xfrm>
          <a:prstGeom prst="rect">
            <a:avLst/>
          </a:prstGeom>
        </p:spPr>
        <p:txBody>
          <a:bodyPr vert="horz" lIns="91440" tIns="45720" rIns="91440" bIns="45720" rtlCol="0" anchor="b"/>
          <a:lstStyle>
            <a:lvl1pPr algn="r">
              <a:defRPr sz="1200"/>
            </a:lvl1pPr>
          </a:lstStyle>
          <a:p>
            <a:fld id="{6332D735-5784-4A7C-A2D3-A567A9BE2A1C}" type="slidenum">
              <a:rPr lang="en-US" smtClean="0"/>
              <a:t>‹#›</a:t>
            </a:fld>
            <a:endParaRPr lang="en-US"/>
          </a:p>
        </p:txBody>
      </p:sp>
    </p:spTree>
    <p:extLst>
      <p:ext uri="{BB962C8B-B14F-4D97-AF65-F5344CB8AC3E}">
        <p14:creationId xmlns:p14="http://schemas.microsoft.com/office/powerpoint/2010/main" val="21637613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992823" y="3228896"/>
            <a:ext cx="7942580" cy="3058954"/>
          </a:xfrm>
          <a:prstGeom prst="rect">
            <a:avLst/>
          </a:prstGeom>
          <a:noFill/>
          <a:ln>
            <a:noFill/>
          </a:ln>
        </p:spPr>
        <p:txBody>
          <a:bodyPr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extLst>
      <p:ext uri="{BB962C8B-B14F-4D97-AF65-F5344CB8AC3E}">
        <p14:creationId xmlns:p14="http://schemas.microsoft.com/office/powerpoint/2010/main" val="380635469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hkcss.org.hk/c/cont_detail.asp?type_id=3&amp;content_id=1251"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www.youtube.com/watch?v=UJuzvnJgRMY" TargetMode="External"/><Relationship Id="rId4" Type="http://schemas.openxmlformats.org/officeDocument/2006/relationships/hyperlink" Target="https://www.youtube.com/watch?v=npLTpx16Pw0"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inmediahk.net/node/1015258"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edb.gov.hk/attachment/tc/curriculum-development/cross-kla-studies/gs-primary/gs_p_guide_chi-final%20version.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unison.org.hk/DocumentDownload/Researches/R201203%20Racial%20Acceptance%20Survey%20Report.pdf?subject=Enquiry%20for%20Research%20hard%20copy"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yrc.hkfyg.org.hk/files/yrc/Youth%20IDEAS/Society_Livelihood/YouthIDEAS014_Challenges%20Faced%20by%20Ethnic%20Minorities%20in%20Hong%20Kong/YI014SL_FullReportForPress01.pdf" TargetMode="External"/><Relationship Id="rId4" Type="http://schemas.openxmlformats.org/officeDocument/2006/relationships/hyperlink" Target="http://www.eoc.org.hk/EOC/Upload/UserFiles/File/ResearchReport/201203/Race_cFull%20Report.pdf"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littlepost.hk/2017/03/15/nepalese-jordan/"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www.cpr.cuhk.edu.hk/tc/press_detail.php?id=2223"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edb.gov.hk/attachment/tc/curriculum-development/cross-kla-studies/gs-primary/teacher-edu-program/learning-and-teaching-gs-20140527_1.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larrywillmore.net/discrimination.pdf"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hrc.act.gov.au/wp-content/uploads/2015/03/Discrimination_T2-Dec10.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lvl="0" rtl="0">
              <a:lnSpc>
                <a:spcPct val="115000"/>
              </a:lnSpc>
              <a:spcBef>
                <a:spcPts val="300"/>
              </a:spcBef>
              <a:spcAft>
                <a:spcPts val="100"/>
              </a:spcAft>
              <a:buNone/>
            </a:pPr>
            <a:r>
              <a:rPr lang="en" sz="1150" b="1" u="sng">
                <a:solidFill>
                  <a:srgbClr val="222222"/>
                </a:solidFill>
                <a:highlight>
                  <a:srgbClr val="FFFFFF"/>
                </a:highlight>
              </a:rPr>
              <a:t>社會與公民</a:t>
            </a:r>
          </a:p>
          <a:p>
            <a:pPr lvl="0" rtl="0">
              <a:lnSpc>
                <a:spcPct val="115000"/>
              </a:lnSpc>
              <a:spcBef>
                <a:spcPts val="300"/>
              </a:spcBef>
              <a:spcAft>
                <a:spcPts val="100"/>
              </a:spcAft>
              <a:buNone/>
            </a:pPr>
            <a:r>
              <a:rPr lang="en" sz="1150">
                <a:solidFill>
                  <a:srgbClr val="222222"/>
                </a:solidFill>
                <a:highlight>
                  <a:srgbClr val="FFFFFF"/>
                </a:highlight>
              </a:rPr>
              <a:t>知道人與人之間的不同之處，並接受在群體中，尊重他人權利的重要性</a:t>
            </a:r>
          </a:p>
          <a:p>
            <a:pPr lvl="0" rtl="0">
              <a:spcBef>
                <a:spcPts val="0"/>
              </a:spcBef>
              <a:buNone/>
            </a:pPr>
            <a:endParaRPr/>
          </a:p>
          <a:p>
            <a:pPr lvl="0" rtl="0">
              <a:spcBef>
                <a:spcPts val="0"/>
              </a:spcBef>
              <a:buNone/>
            </a:pPr>
            <a:r>
              <a:rPr lang="en" sz="1150" b="1" u="sng">
                <a:solidFill>
                  <a:srgbClr val="222222"/>
                </a:solidFill>
                <a:highlight>
                  <a:srgbClr val="FFFFFF"/>
                </a:highlight>
              </a:rPr>
              <a:t>國民身份認同和中華文化</a:t>
            </a:r>
          </a:p>
          <a:p>
            <a:pPr lvl="0" rtl="0">
              <a:lnSpc>
                <a:spcPct val="115000"/>
              </a:lnSpc>
              <a:spcBef>
                <a:spcPts val="300"/>
              </a:spcBef>
              <a:spcAft>
                <a:spcPts val="100"/>
              </a:spcAft>
              <a:buNone/>
            </a:pPr>
            <a:r>
              <a:rPr lang="en" sz="1150">
                <a:solidFill>
                  <a:srgbClr val="222222"/>
                </a:solidFill>
                <a:highlight>
                  <a:srgbClr val="FFFFFF"/>
                </a:highlight>
              </a:rPr>
              <a:t>了解在國家內相同和不同文化背景人士的習俗</a:t>
            </a:r>
          </a:p>
          <a:p>
            <a:pPr lvl="0" rtl="0">
              <a:spcBef>
                <a:spcPts val="0"/>
              </a:spcBef>
              <a:buNone/>
            </a:pPr>
            <a:endParaRPr/>
          </a:p>
          <a:p>
            <a:pPr lvl="0" rtl="0">
              <a:spcBef>
                <a:spcPts val="0"/>
              </a:spcBef>
              <a:buNone/>
            </a:pPr>
            <a:r>
              <a:rPr lang="en" sz="1150" b="1" u="sng">
                <a:solidFill>
                  <a:srgbClr val="222222"/>
                </a:solidFill>
                <a:highlight>
                  <a:srgbClr val="FFFFFF"/>
                </a:highlight>
              </a:rPr>
              <a:t>了解世界與認識資訊年代</a:t>
            </a:r>
          </a:p>
          <a:p>
            <a:pPr lvl="0" rtl="0">
              <a:lnSpc>
                <a:spcPct val="115000"/>
              </a:lnSpc>
              <a:spcBef>
                <a:spcPts val="300"/>
              </a:spcBef>
              <a:spcAft>
                <a:spcPts val="100"/>
              </a:spcAft>
              <a:buNone/>
            </a:pPr>
            <a:r>
              <a:rPr lang="en" sz="1150">
                <a:solidFill>
                  <a:srgbClr val="222222"/>
                </a:solidFill>
                <a:highlight>
                  <a:srgbClr val="FFFFFF"/>
                </a:highlight>
              </a:rPr>
              <a:t>了解我們的社區是由不同文化背景的人士所組成</a:t>
            </a:r>
          </a:p>
          <a:p>
            <a:pPr lvl="0" rtl="0">
              <a:lnSpc>
                <a:spcPct val="115000"/>
              </a:lnSpc>
              <a:spcBef>
                <a:spcPts val="300"/>
              </a:spcBef>
              <a:spcAft>
                <a:spcPts val="100"/>
              </a:spcAft>
              <a:buNone/>
            </a:pPr>
            <a:r>
              <a:rPr lang="en" sz="1150">
                <a:solidFill>
                  <a:srgbClr val="222222"/>
                </a:solidFill>
                <a:highlight>
                  <a:srgbClr val="FFFFFF"/>
                </a:highlight>
              </a:rPr>
              <a:t>知道不同文化背景人士的特徵及不同文化群體人士的交往方式</a:t>
            </a:r>
          </a:p>
          <a:p>
            <a:pPr lvl="0" rtl="0">
              <a:lnSpc>
                <a:spcPct val="115000"/>
              </a:lnSpc>
              <a:spcBef>
                <a:spcPts val="300"/>
              </a:spcBef>
              <a:spcAft>
                <a:spcPts val="100"/>
              </a:spcAft>
              <a:buNone/>
            </a:pPr>
            <a:r>
              <a:rPr lang="en" sz="1150">
                <a:solidFill>
                  <a:srgbClr val="222222"/>
                </a:solidFill>
                <a:highlight>
                  <a:srgbClr val="FFFFFF"/>
                </a:highlight>
              </a:rPr>
              <a:t>了解科學與科技如何改變世界各地人民與人民之間的交往方式與關係</a:t>
            </a:r>
          </a:p>
          <a:p>
            <a:pPr lvl="0" rtl="0">
              <a:spcBef>
                <a:spcPts val="0"/>
              </a:spcBef>
              <a:buNone/>
            </a:pPr>
            <a:endParaRPr/>
          </a:p>
        </p:txBody>
      </p:sp>
    </p:spTree>
    <p:extLst>
      <p:ext uri="{BB962C8B-B14F-4D97-AF65-F5344CB8AC3E}">
        <p14:creationId xmlns:p14="http://schemas.microsoft.com/office/powerpoint/2010/main" val="1843519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3668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770973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 name="Shape 178"/>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lvl="0" rtl="0">
              <a:lnSpc>
                <a:spcPct val="115000"/>
              </a:lnSpc>
              <a:spcBef>
                <a:spcPts val="0"/>
              </a:spcBef>
              <a:spcAft>
                <a:spcPts val="1600"/>
              </a:spcAft>
              <a:buNone/>
            </a:pPr>
            <a:r>
              <a:rPr lang="en" sz="1400">
                <a:latin typeface="Open Sans"/>
                <a:ea typeface="Open Sans"/>
                <a:cs typeface="Open Sans"/>
                <a:sym typeface="Open Sans"/>
              </a:rPr>
              <a:t>據2016年中期人口統計 (撇除外傭人口)：</a:t>
            </a:r>
          </a:p>
          <a:p>
            <a:pPr marL="457200" lvl="0" indent="-317500" rtl="0">
              <a:lnSpc>
                <a:spcPct val="115000"/>
              </a:lnSpc>
              <a:spcBef>
                <a:spcPts val="0"/>
              </a:spcBef>
              <a:spcAft>
                <a:spcPts val="1600"/>
              </a:spcAft>
              <a:buClr>
                <a:srgbClr val="000000"/>
              </a:buClr>
              <a:buSzPct val="100000"/>
              <a:buFont typeface="Open Sans"/>
            </a:pPr>
            <a:r>
              <a:rPr lang="en" sz="1400">
                <a:latin typeface="Open Sans"/>
                <a:ea typeface="Open Sans"/>
                <a:cs typeface="Open Sans"/>
                <a:sym typeface="Open Sans"/>
              </a:rPr>
              <a:t>少數族裔人士占全港人口比例的</a:t>
            </a:r>
            <a:r>
              <a:rPr lang="en" sz="1400" b="1">
                <a:latin typeface="Open Sans"/>
                <a:ea typeface="Open Sans"/>
                <a:cs typeface="Open Sans"/>
                <a:sym typeface="Open Sans"/>
              </a:rPr>
              <a:t>3.6%</a:t>
            </a:r>
            <a:r>
              <a:rPr lang="en" sz="1400">
                <a:latin typeface="Open Sans"/>
                <a:ea typeface="Open Sans"/>
                <a:cs typeface="Open Sans"/>
                <a:sym typeface="Open Sans"/>
              </a:rPr>
              <a:t> (約264000人)、人數持續上升</a:t>
            </a:r>
          </a:p>
          <a:p>
            <a:pPr marL="457200" lvl="0" indent="-317500" rtl="0">
              <a:lnSpc>
                <a:spcPct val="115000"/>
              </a:lnSpc>
              <a:spcBef>
                <a:spcPts val="0"/>
              </a:spcBef>
              <a:spcAft>
                <a:spcPts val="1600"/>
              </a:spcAft>
              <a:buClr>
                <a:srgbClr val="000000"/>
              </a:buClr>
              <a:buSzPct val="100000"/>
              <a:buFont typeface="Open Sans"/>
            </a:pPr>
            <a:r>
              <a:rPr lang="en" sz="1400" b="1" u="sng">
                <a:solidFill>
                  <a:srgbClr val="FF0000"/>
                </a:solidFill>
                <a:latin typeface="Open Sans"/>
                <a:ea typeface="Open Sans"/>
                <a:cs typeface="Open Sans"/>
                <a:sym typeface="Open Sans"/>
              </a:rPr>
              <a:t>南亞裔人士</a:t>
            </a:r>
            <a:r>
              <a:rPr lang="en" sz="1400" b="1" u="sng">
                <a:latin typeface="Open Sans"/>
                <a:ea typeface="Open Sans"/>
                <a:cs typeface="Open Sans"/>
                <a:sym typeface="Open Sans"/>
              </a:rPr>
              <a:t> </a:t>
            </a:r>
            <a:r>
              <a:rPr lang="en" sz="1400">
                <a:latin typeface="Open Sans"/>
                <a:ea typeface="Open Sans"/>
                <a:cs typeface="Open Sans"/>
                <a:sym typeface="Open Sans"/>
              </a:rPr>
              <a:t>(印度，巴基斯坦，尼泊爾) 為當中最大的族群 (29%, 約76000人)</a:t>
            </a:r>
          </a:p>
          <a:p>
            <a:pPr marL="457200" lvl="0" indent="-317500" rtl="0">
              <a:lnSpc>
                <a:spcPct val="115000"/>
              </a:lnSpc>
              <a:spcBef>
                <a:spcPts val="0"/>
              </a:spcBef>
              <a:spcAft>
                <a:spcPts val="1600"/>
              </a:spcAft>
              <a:buClr>
                <a:srgbClr val="000000"/>
              </a:buClr>
              <a:buSzPct val="100000"/>
              <a:buFont typeface="Open Sans"/>
            </a:pPr>
            <a:r>
              <a:rPr lang="en" sz="1400" b="1" u="sng">
                <a:latin typeface="Open Sans"/>
                <a:ea typeface="Open Sans"/>
                <a:cs typeface="Open Sans"/>
                <a:sym typeface="Open Sans"/>
              </a:rPr>
              <a:t>白人 </a:t>
            </a:r>
            <a:r>
              <a:rPr lang="en" sz="1400">
                <a:latin typeface="Open Sans"/>
                <a:ea typeface="Open Sans"/>
                <a:cs typeface="Open Sans"/>
                <a:sym typeface="Open Sans"/>
              </a:rPr>
              <a:t>屬第二大族群 (22%, 約58000人)</a:t>
            </a:r>
          </a:p>
          <a:p>
            <a:pPr marL="457200" lvl="0" indent="-317500" rtl="0">
              <a:lnSpc>
                <a:spcPct val="115000"/>
              </a:lnSpc>
              <a:spcBef>
                <a:spcPts val="0"/>
              </a:spcBef>
              <a:spcAft>
                <a:spcPts val="1600"/>
              </a:spcAft>
              <a:buClr>
                <a:srgbClr val="000000"/>
              </a:buClr>
              <a:buSzPct val="100000"/>
              <a:buFont typeface="Open Sans"/>
            </a:pPr>
            <a:r>
              <a:rPr lang="en" sz="1400">
                <a:latin typeface="Open Sans"/>
                <a:ea typeface="Open Sans"/>
                <a:cs typeface="Open Sans"/>
                <a:sym typeface="Open Sans"/>
              </a:rPr>
              <a:t>第三大為</a:t>
            </a:r>
            <a:r>
              <a:rPr lang="en" sz="1400" b="1" u="sng">
                <a:latin typeface="Open Sans"/>
                <a:ea typeface="Open Sans"/>
                <a:cs typeface="Open Sans"/>
                <a:sym typeface="Open Sans"/>
              </a:rPr>
              <a:t>東南亞裔</a:t>
            </a:r>
            <a:r>
              <a:rPr lang="en" sz="1400">
                <a:latin typeface="Open Sans"/>
                <a:ea typeface="Open Sans"/>
                <a:cs typeface="Open Sans"/>
                <a:sym typeface="Open Sans"/>
              </a:rPr>
              <a:t> (菲律賓，印尼，泰國) (14% 約37000人) </a:t>
            </a:r>
          </a:p>
        </p:txBody>
      </p:sp>
    </p:spTree>
    <p:extLst>
      <p:ext uri="{BB962C8B-B14F-4D97-AF65-F5344CB8AC3E}">
        <p14:creationId xmlns:p14="http://schemas.microsoft.com/office/powerpoint/2010/main" val="3168140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39343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2" name="Shape 232"/>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lvl="0">
              <a:spcBef>
                <a:spcPts val="0"/>
              </a:spcBef>
              <a:buNone/>
            </a:pPr>
            <a:r>
              <a:rPr lang="en" sz="1200">
                <a:highlight>
                  <a:srgbClr val="FFFFFF"/>
                </a:highlight>
                <a:latin typeface="Verdana"/>
                <a:ea typeface="Verdana"/>
                <a:cs typeface="Verdana"/>
                <a:sym typeface="Verdana"/>
              </a:rPr>
              <a:t>尼泊爾人約5成人士能用廣州話溝通</a:t>
            </a:r>
          </a:p>
          <a:p>
            <a:pPr lvl="0">
              <a:spcBef>
                <a:spcPts val="0"/>
              </a:spcBef>
              <a:buNone/>
            </a:pPr>
            <a:r>
              <a:rPr lang="en" sz="1200">
                <a:highlight>
                  <a:srgbClr val="FFFFFF"/>
                </a:highlight>
                <a:latin typeface="Verdana"/>
                <a:ea typeface="Verdana"/>
                <a:cs typeface="Verdana"/>
                <a:sym typeface="Verdana"/>
              </a:rPr>
              <a:t>印度人約3成能用廣州話溝通</a:t>
            </a:r>
          </a:p>
          <a:p>
            <a:pPr lvl="0">
              <a:spcBef>
                <a:spcPts val="0"/>
              </a:spcBef>
              <a:buNone/>
            </a:pPr>
            <a:r>
              <a:rPr lang="en" sz="1200">
                <a:highlight>
                  <a:srgbClr val="FFFFFF"/>
                </a:highlight>
                <a:latin typeface="Verdana"/>
                <a:ea typeface="Verdana"/>
                <a:cs typeface="Verdana"/>
                <a:sym typeface="Verdana"/>
              </a:rPr>
              <a:t>巴基斯坦人約6成能用廣州話溝通</a:t>
            </a:r>
          </a:p>
        </p:txBody>
      </p:sp>
    </p:spTree>
    <p:extLst>
      <p:ext uri="{BB962C8B-B14F-4D97-AF65-F5344CB8AC3E}">
        <p14:creationId xmlns:p14="http://schemas.microsoft.com/office/powerpoint/2010/main" val="704595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4" name="Shape 244"/>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51608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4" name="Shape 274"/>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lvl="0" rtl="0">
              <a:lnSpc>
                <a:spcPct val="115000"/>
              </a:lnSpc>
              <a:spcBef>
                <a:spcPts val="0"/>
              </a:spcBef>
              <a:spcAft>
                <a:spcPts val="1600"/>
              </a:spcAft>
              <a:buNone/>
            </a:pPr>
            <a:endParaRPr sz="1200"/>
          </a:p>
        </p:txBody>
      </p:sp>
    </p:spTree>
    <p:extLst>
      <p:ext uri="{BB962C8B-B14F-4D97-AF65-F5344CB8AC3E}">
        <p14:creationId xmlns:p14="http://schemas.microsoft.com/office/powerpoint/2010/main" val="917226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2" name="Shape 302"/>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lvl="0">
              <a:spcBef>
                <a:spcPts val="0"/>
              </a:spcBef>
              <a:buNone/>
            </a:pPr>
            <a:r>
              <a:rPr lang="en" sz="1200" u="sng">
                <a:latin typeface="PT Sans Narrow"/>
                <a:ea typeface="PT Sans Narrow"/>
                <a:cs typeface="PT Sans Narrow"/>
                <a:sym typeface="PT Sans Narrow"/>
                <a:hlinkClick r:id="rId3"/>
              </a:rPr>
              <a:t>http://www.hkcss.org.hk/c/cont_detail.asp?type_id=3&amp;content_id=1251</a:t>
            </a:r>
          </a:p>
          <a:p>
            <a:pPr lvl="0">
              <a:spcBef>
                <a:spcPts val="0"/>
              </a:spcBef>
              <a:buNone/>
            </a:pPr>
            <a:endParaRPr sz="1200"/>
          </a:p>
          <a:p>
            <a:pPr lvl="0">
              <a:spcBef>
                <a:spcPts val="0"/>
              </a:spcBef>
              <a:buNone/>
            </a:pPr>
            <a:r>
              <a:rPr lang="en" sz="1200" u="sng">
                <a:latin typeface="Open Sans"/>
                <a:ea typeface="Open Sans"/>
                <a:cs typeface="Open Sans"/>
                <a:sym typeface="Open Sans"/>
                <a:hlinkClick r:id="rId4"/>
              </a:rPr>
              <a:t>https://www.youtube.com/watch?v=npLTpx16Pw0</a:t>
            </a:r>
            <a:r>
              <a:rPr lang="en" sz="1200">
                <a:latin typeface="Open Sans"/>
                <a:ea typeface="Open Sans"/>
                <a:cs typeface="Open Sans"/>
                <a:sym typeface="Open Sans"/>
              </a:rPr>
              <a:t> </a:t>
            </a:r>
          </a:p>
          <a:p>
            <a:pPr lvl="0">
              <a:spcBef>
                <a:spcPts val="0"/>
              </a:spcBef>
              <a:buNone/>
            </a:pPr>
            <a:endParaRPr sz="1200">
              <a:latin typeface="Open Sans"/>
              <a:ea typeface="Open Sans"/>
              <a:cs typeface="Open Sans"/>
              <a:sym typeface="Open Sans"/>
            </a:endParaRPr>
          </a:p>
          <a:p>
            <a:pPr lvl="0" rtl="0">
              <a:spcBef>
                <a:spcPts val="0"/>
              </a:spcBef>
              <a:buNone/>
            </a:pPr>
            <a:r>
              <a:rPr lang="en" sz="1200" u="sng">
                <a:solidFill>
                  <a:schemeClr val="hlink"/>
                </a:solidFill>
                <a:latin typeface="Open Sans"/>
                <a:ea typeface="Open Sans"/>
                <a:cs typeface="Open Sans"/>
                <a:sym typeface="Open Sans"/>
                <a:hlinkClick r:id="rId5"/>
              </a:rPr>
              <a:t>https://www.youtube.com/watch?v=UJuzvnJgRMY</a:t>
            </a:r>
            <a:r>
              <a:rPr lang="en" sz="1200">
                <a:latin typeface="Open Sans"/>
                <a:ea typeface="Open Sans"/>
                <a:cs typeface="Open Sans"/>
                <a:sym typeface="Open Sans"/>
              </a:rPr>
              <a:t> </a:t>
            </a:r>
          </a:p>
        </p:txBody>
      </p:sp>
    </p:spTree>
    <p:extLst>
      <p:ext uri="{BB962C8B-B14F-4D97-AF65-F5344CB8AC3E}">
        <p14:creationId xmlns:p14="http://schemas.microsoft.com/office/powerpoint/2010/main" val="2524678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8" name="Shape 308"/>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lvl="0">
              <a:spcBef>
                <a:spcPts val="0"/>
              </a:spcBef>
              <a:buNone/>
            </a:pPr>
            <a:endParaRPr sz="1800">
              <a:latin typeface="Tahoma"/>
              <a:ea typeface="Tahoma"/>
              <a:cs typeface="Tahoma"/>
              <a:sym typeface="Tahoma"/>
            </a:endParaRPr>
          </a:p>
          <a:p>
            <a:pPr lvl="0">
              <a:spcBef>
                <a:spcPts val="0"/>
              </a:spcBef>
              <a:buNone/>
            </a:pPr>
            <a:endParaRPr sz="1800">
              <a:latin typeface="Tahoma"/>
              <a:ea typeface="Tahoma"/>
              <a:cs typeface="Tahoma"/>
              <a:sym typeface="Tahoma"/>
            </a:endParaRPr>
          </a:p>
        </p:txBody>
      </p:sp>
    </p:spTree>
    <p:extLst>
      <p:ext uri="{BB962C8B-B14F-4D97-AF65-F5344CB8AC3E}">
        <p14:creationId xmlns:p14="http://schemas.microsoft.com/office/powerpoint/2010/main" val="991237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4" name="Shape 314"/>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31785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589516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5" name="Shape 325"/>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lvl="0">
              <a:spcBef>
                <a:spcPts val="0"/>
              </a:spcBef>
              <a:buNone/>
            </a:pPr>
            <a:r>
              <a:rPr lang="en" sz="1800" u="sng">
                <a:solidFill>
                  <a:schemeClr val="hlink"/>
                </a:solidFill>
                <a:latin typeface="Open Sans"/>
                <a:ea typeface="Open Sans"/>
                <a:cs typeface="Open Sans"/>
                <a:sym typeface="Open Sans"/>
                <a:hlinkClick r:id="rId3"/>
              </a:rPr>
              <a:t>http://www.inmediahk.net/node/1015258</a:t>
            </a:r>
            <a:r>
              <a:rPr lang="en" sz="1800">
                <a:solidFill>
                  <a:srgbClr val="695D46"/>
                </a:solidFill>
                <a:latin typeface="Open Sans"/>
                <a:ea typeface="Open Sans"/>
                <a:cs typeface="Open Sans"/>
                <a:sym typeface="Open Sans"/>
              </a:rPr>
              <a:t> </a:t>
            </a:r>
          </a:p>
          <a:p>
            <a:pPr lvl="0">
              <a:spcBef>
                <a:spcPts val="0"/>
              </a:spcBef>
              <a:buNone/>
            </a:pPr>
            <a:r>
              <a:rPr lang="en" b="1" u="sng"/>
              <a:t>2 （64.9%）</a:t>
            </a:r>
          </a:p>
          <a:p>
            <a:pPr lvl="0">
              <a:spcBef>
                <a:spcPts val="0"/>
              </a:spcBef>
              <a:buNone/>
            </a:pPr>
            <a:r>
              <a:rPr lang="en" b="1" u="sng"/>
              <a:t>3 （55.3%）</a:t>
            </a:r>
          </a:p>
        </p:txBody>
      </p:sp>
    </p:spTree>
    <p:extLst>
      <p:ext uri="{BB962C8B-B14F-4D97-AF65-F5344CB8AC3E}">
        <p14:creationId xmlns:p14="http://schemas.microsoft.com/office/powerpoint/2010/main" val="2502239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6" name="Shape 336"/>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lvl="0" rtl="0">
              <a:lnSpc>
                <a:spcPct val="115000"/>
              </a:lnSpc>
              <a:spcBef>
                <a:spcPts val="0"/>
              </a:spcBef>
              <a:spcAft>
                <a:spcPts val="1600"/>
              </a:spcAft>
              <a:buNone/>
            </a:pPr>
            <a:r>
              <a:rPr lang="en" sz="1200">
                <a:solidFill>
                  <a:schemeClr val="dk2"/>
                </a:solidFill>
                <a:latin typeface="Open Sans"/>
                <a:ea typeface="Open Sans"/>
                <a:cs typeface="Open Sans"/>
                <a:sym typeface="Open Sans"/>
              </a:rPr>
              <a:t>種族歧視條例09年實施</a:t>
            </a:r>
          </a:p>
          <a:p>
            <a:pPr lvl="0" rtl="0">
              <a:lnSpc>
                <a:spcPct val="115000"/>
              </a:lnSpc>
              <a:spcBef>
                <a:spcPts val="0"/>
              </a:spcBef>
              <a:spcAft>
                <a:spcPts val="1600"/>
              </a:spcAft>
              <a:buNone/>
            </a:pPr>
            <a:r>
              <a:rPr lang="en" sz="1200">
                <a:solidFill>
                  <a:schemeClr val="dk2"/>
                </a:solidFill>
                <a:latin typeface="Open Sans"/>
                <a:ea typeface="Open Sans"/>
                <a:cs typeface="Open Sans"/>
                <a:sym typeface="Open Sans"/>
              </a:rPr>
              <a:t>相比其他少數族裔，南亞裔被接受同住同一社區、同一層樓、就讀同一學校、同一課室上課、作為同事、朋友、做親戚、結婚程度全部位列尾四</a:t>
            </a:r>
          </a:p>
          <a:p>
            <a:pPr lvl="0" rtl="0">
              <a:lnSpc>
                <a:spcPct val="115000"/>
              </a:lnSpc>
              <a:spcBef>
                <a:spcPts val="0"/>
              </a:spcBef>
              <a:spcAft>
                <a:spcPts val="1600"/>
              </a:spcAft>
              <a:buNone/>
            </a:pPr>
            <a:r>
              <a:rPr lang="en" sz="1200">
                <a:solidFill>
                  <a:schemeClr val="dk2"/>
                </a:solidFill>
                <a:latin typeface="Open Sans"/>
                <a:ea typeface="Open Sans"/>
                <a:cs typeface="Open Sans"/>
                <a:sym typeface="Open Sans"/>
              </a:rPr>
              <a:t>特別是巴基斯坦裔在各項均位列最尾 除結婚、做親戚外	</a:t>
            </a:r>
          </a:p>
        </p:txBody>
      </p:sp>
    </p:spTree>
    <p:extLst>
      <p:ext uri="{BB962C8B-B14F-4D97-AF65-F5344CB8AC3E}">
        <p14:creationId xmlns:p14="http://schemas.microsoft.com/office/powerpoint/2010/main" val="3915411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0" name="Shape 350"/>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14010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4" name="Shape 374"/>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019845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Shape 397"/>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8" name="Shape 398"/>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lvl="0">
              <a:spcBef>
                <a:spcPts val="0"/>
              </a:spcBef>
              <a:buNone/>
            </a:pPr>
            <a:r>
              <a:rPr lang="en"/>
              <a:t>NGOs</a:t>
            </a:r>
          </a:p>
        </p:txBody>
      </p:sp>
    </p:spTree>
    <p:extLst>
      <p:ext uri="{BB962C8B-B14F-4D97-AF65-F5344CB8AC3E}">
        <p14:creationId xmlns:p14="http://schemas.microsoft.com/office/powerpoint/2010/main" val="26704663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Shape 409"/>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0" name="Shape 410"/>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52226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Shape 422"/>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3" name="Shape 423"/>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lvl="0" rtl="0">
              <a:lnSpc>
                <a:spcPct val="115000"/>
              </a:lnSpc>
              <a:spcBef>
                <a:spcPts val="0"/>
              </a:spcBef>
              <a:spcAft>
                <a:spcPts val="1600"/>
              </a:spcAft>
              <a:buNone/>
            </a:pPr>
            <a:r>
              <a:rPr lang="en" sz="1400">
                <a:solidFill>
                  <a:schemeClr val="accent1"/>
                </a:solidFill>
                <a:latin typeface="PT Sans Narrow"/>
                <a:ea typeface="PT Sans Narrow"/>
                <a:cs typeface="PT Sans Narrow"/>
                <a:sym typeface="PT Sans Narrow"/>
              </a:rPr>
              <a:t>探究式學習</a:t>
            </a:r>
            <a:br>
              <a:rPr lang="en" sz="1400">
                <a:solidFill>
                  <a:schemeClr val="accent1"/>
                </a:solidFill>
                <a:latin typeface="PT Sans Narrow"/>
                <a:ea typeface="PT Sans Narrow"/>
                <a:cs typeface="PT Sans Narrow"/>
                <a:sym typeface="PT Sans Narrow"/>
              </a:rPr>
            </a:br>
            <a:r>
              <a:rPr lang="en" sz="1400" u="sng">
                <a:solidFill>
                  <a:schemeClr val="hlink"/>
                </a:solidFill>
                <a:latin typeface="PT Sans Narrow"/>
                <a:ea typeface="PT Sans Narrow"/>
                <a:cs typeface="PT Sans Narrow"/>
                <a:sym typeface="PT Sans Narrow"/>
                <a:hlinkClick r:id="rId3"/>
              </a:rPr>
              <a:t>http://www.edb.gov.hk/attachment/tc/curriculum-development/cross-kla-studies/gs-primary/gs_p_guide_chi-final%20version.pdf</a:t>
            </a:r>
            <a:r>
              <a:rPr lang="en" sz="1400">
                <a:solidFill>
                  <a:schemeClr val="accent1"/>
                </a:solidFill>
                <a:latin typeface="PT Sans Narrow"/>
                <a:ea typeface="PT Sans Narrow"/>
                <a:cs typeface="PT Sans Narrow"/>
                <a:sym typeface="PT Sans Narrow"/>
              </a:rPr>
              <a:t> (p.72)</a:t>
            </a:r>
          </a:p>
          <a:p>
            <a:pPr lvl="0" rtl="0">
              <a:lnSpc>
                <a:spcPct val="115000"/>
              </a:lnSpc>
              <a:spcBef>
                <a:spcPts val="0"/>
              </a:spcBef>
              <a:spcAft>
                <a:spcPts val="1600"/>
              </a:spcAft>
              <a:buNone/>
            </a:pPr>
            <a:r>
              <a:rPr lang="en" sz="1400">
                <a:solidFill>
                  <a:schemeClr val="accent1"/>
                </a:solidFill>
                <a:latin typeface="PT Sans Narrow"/>
                <a:ea typeface="PT Sans Narrow"/>
                <a:cs typeface="PT Sans Narrow"/>
                <a:sym typeface="PT Sans Narrow"/>
              </a:rPr>
              <a:t>探究式學習</a:t>
            </a:r>
            <a:br>
              <a:rPr lang="en" sz="1400">
                <a:solidFill>
                  <a:schemeClr val="accent1"/>
                </a:solidFill>
                <a:latin typeface="PT Sans Narrow"/>
                <a:ea typeface="PT Sans Narrow"/>
                <a:cs typeface="PT Sans Narrow"/>
                <a:sym typeface="PT Sans Narrow"/>
              </a:rPr>
            </a:br>
            <a:r>
              <a:rPr lang="en" sz="1400">
                <a:solidFill>
                  <a:schemeClr val="accent1"/>
                </a:solidFill>
                <a:latin typeface="PT Sans Narrow"/>
                <a:ea typeface="PT Sans Narrow"/>
                <a:cs typeface="PT Sans Narrow"/>
                <a:sym typeface="PT Sans Narrow"/>
              </a:rPr>
              <a:t>發展共通能力和培養探究精神或思考習慣，促進學生終身對知識的探求。</a:t>
            </a:r>
            <a:br>
              <a:rPr lang="en" sz="1400">
                <a:solidFill>
                  <a:schemeClr val="accent1"/>
                </a:solidFill>
                <a:latin typeface="PT Sans Narrow"/>
                <a:ea typeface="PT Sans Narrow"/>
                <a:cs typeface="PT Sans Narrow"/>
                <a:sym typeface="PT Sans Narrow"/>
              </a:rPr>
            </a:br>
            <a:r>
              <a:rPr lang="en" sz="1400">
                <a:solidFill>
                  <a:schemeClr val="accent1"/>
                </a:solidFill>
                <a:latin typeface="PT Sans Narrow"/>
                <a:ea typeface="PT Sans Narrow"/>
                <a:cs typeface="PT Sans Narrow"/>
                <a:sym typeface="PT Sans Narrow"/>
              </a:rPr>
              <a:t>在 學 習 的 過 程 中 採 取 主 動 ， 建 構 有 關 自 然 世 界 及 人 造 世 界 的 知識。</a:t>
            </a:r>
            <a:br>
              <a:rPr lang="en" sz="1400">
                <a:solidFill>
                  <a:schemeClr val="accent1"/>
                </a:solidFill>
                <a:latin typeface="PT Sans Narrow"/>
                <a:ea typeface="PT Sans Narrow"/>
                <a:cs typeface="PT Sans Narrow"/>
                <a:sym typeface="PT Sans Narrow"/>
              </a:rPr>
            </a:br>
            <a:r>
              <a:rPr lang="en" sz="1400">
                <a:solidFill>
                  <a:schemeClr val="accent1"/>
                </a:solidFill>
                <a:latin typeface="PT Sans Narrow"/>
                <a:ea typeface="PT Sans Narrow"/>
                <a:cs typeface="PT Sans Narrow"/>
                <a:sym typeface="PT Sans Narrow"/>
              </a:rPr>
              <a:t>成為自我導向的獨立學習者。</a:t>
            </a:r>
            <a:br>
              <a:rPr lang="en" sz="1400">
                <a:solidFill>
                  <a:schemeClr val="accent1"/>
                </a:solidFill>
                <a:latin typeface="PT Sans Narrow"/>
                <a:ea typeface="PT Sans Narrow"/>
                <a:cs typeface="PT Sans Narrow"/>
                <a:sym typeface="PT Sans Narrow"/>
              </a:rPr>
            </a:br>
            <a:r>
              <a:rPr lang="en" sz="1400">
                <a:solidFill>
                  <a:schemeClr val="accent1"/>
                </a:solidFill>
                <a:latin typeface="PT Sans Narrow"/>
                <a:ea typeface="PT Sans Narrow"/>
                <a:cs typeface="PT Sans Narrow"/>
                <a:sym typeface="PT Sans Narrow"/>
              </a:rPr>
              <a:t>全面認識自己在社會所擔當的角色、在自然世界中所佔的位置及</a:t>
            </a:r>
            <a:br>
              <a:rPr lang="en" sz="1400">
                <a:solidFill>
                  <a:schemeClr val="accent1"/>
                </a:solidFill>
                <a:latin typeface="PT Sans Narrow"/>
                <a:ea typeface="PT Sans Narrow"/>
                <a:cs typeface="PT Sans Narrow"/>
                <a:sym typeface="PT Sans Narrow"/>
              </a:rPr>
            </a:br>
            <a:r>
              <a:rPr lang="en" sz="1400">
                <a:solidFill>
                  <a:schemeClr val="accent1"/>
                </a:solidFill>
                <a:latin typeface="PT Sans Narrow"/>
                <a:ea typeface="PT Sans Narrow"/>
                <a:cs typeface="PT Sans Narrow"/>
                <a:sym typeface="PT Sans Narrow"/>
              </a:rPr>
              <a:t>人類與環境的互動關係。</a:t>
            </a:r>
            <a:br>
              <a:rPr lang="en" sz="1400">
                <a:solidFill>
                  <a:schemeClr val="accent1"/>
                </a:solidFill>
                <a:latin typeface="PT Sans Narrow"/>
                <a:ea typeface="PT Sans Narrow"/>
                <a:cs typeface="PT Sans Narrow"/>
                <a:sym typeface="PT Sans Narrow"/>
              </a:rPr>
            </a:br>
            <a:r>
              <a:rPr lang="en" sz="1400">
                <a:solidFill>
                  <a:schemeClr val="accent1"/>
                </a:solidFill>
                <a:latin typeface="PT Sans Narrow"/>
                <a:ea typeface="PT Sans Narrow"/>
                <a:cs typeface="PT Sans Narrow"/>
                <a:sym typeface="PT Sans Narrow"/>
              </a:rPr>
              <a:t>發 展 對 社 會 及 科 學 課 題 探 索 及 探 究 的 興 趣 ， 尋 求 解 決 問 題 的 方</a:t>
            </a:r>
            <a:br>
              <a:rPr lang="en" sz="1400">
                <a:solidFill>
                  <a:schemeClr val="accent1"/>
                </a:solidFill>
                <a:latin typeface="PT Sans Narrow"/>
                <a:ea typeface="PT Sans Narrow"/>
                <a:cs typeface="PT Sans Narrow"/>
                <a:sym typeface="PT Sans Narrow"/>
              </a:rPr>
            </a:br>
            <a:r>
              <a:rPr lang="en" sz="1400">
                <a:solidFill>
                  <a:schemeClr val="accent1"/>
                </a:solidFill>
                <a:latin typeface="PT Sans Narrow"/>
                <a:ea typeface="PT Sans Narrow"/>
                <a:cs typeface="PT Sans Narrow"/>
                <a:sym typeface="PT Sans Narrow"/>
              </a:rPr>
              <a:t>法。</a:t>
            </a:r>
          </a:p>
        </p:txBody>
      </p:sp>
    </p:spTree>
    <p:extLst>
      <p:ext uri="{BB962C8B-B14F-4D97-AF65-F5344CB8AC3E}">
        <p14:creationId xmlns:p14="http://schemas.microsoft.com/office/powerpoint/2010/main" val="4700960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6" name="Shape 436"/>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lvl="0" rtl="0">
              <a:spcBef>
                <a:spcPts val="0"/>
              </a:spcBef>
              <a:spcAft>
                <a:spcPts val="1600"/>
              </a:spcAft>
              <a:buNone/>
            </a:pPr>
            <a:r>
              <a:rPr lang="en">
                <a:solidFill>
                  <a:schemeClr val="dk2"/>
                </a:solidFill>
                <a:latin typeface="Open Sans"/>
                <a:ea typeface="Open Sans"/>
                <a:cs typeface="Open Sans"/>
                <a:sym typeface="Open Sans"/>
              </a:rPr>
              <a:t>排斥南亞裔人士融入華人群體</a:t>
            </a:r>
          </a:p>
          <a:p>
            <a:pPr lvl="0" rtl="0">
              <a:spcBef>
                <a:spcPts val="0"/>
              </a:spcBef>
              <a:spcAft>
                <a:spcPts val="1600"/>
              </a:spcAft>
              <a:buNone/>
            </a:pPr>
            <a:r>
              <a:rPr lang="en">
                <a:solidFill>
                  <a:schemeClr val="dk2"/>
                </a:solidFill>
                <a:latin typeface="Open Sans"/>
                <a:ea typeface="Open Sans"/>
                <a:cs typeface="Open Sans"/>
                <a:sym typeface="Open Sans"/>
              </a:rPr>
              <a:t>相比其他少數族裔，南亞裔被接受同住同一社區、同一層樓、就讀同一學校、同一課室上課、作為同事、朋友、做親戚、結婚程度全部位列尾四</a:t>
            </a:r>
          </a:p>
          <a:p>
            <a:pPr lvl="0" rtl="0">
              <a:spcBef>
                <a:spcPts val="0"/>
              </a:spcBef>
              <a:spcAft>
                <a:spcPts val="1600"/>
              </a:spcAft>
              <a:buNone/>
            </a:pPr>
            <a:r>
              <a:rPr lang="en">
                <a:solidFill>
                  <a:schemeClr val="dk2"/>
                </a:solidFill>
                <a:latin typeface="Open Sans"/>
                <a:ea typeface="Open Sans"/>
                <a:cs typeface="Open Sans"/>
                <a:sym typeface="Open Sans"/>
              </a:rPr>
              <a:t>特別是巴基斯坦裔在各項均位列最尾 除結婚、做親戚外</a:t>
            </a:r>
          </a:p>
          <a:p>
            <a:pPr lvl="0" rtl="0">
              <a:spcBef>
                <a:spcPts val="0"/>
              </a:spcBef>
              <a:buNone/>
            </a:pPr>
            <a:r>
              <a:rPr lang="en" u="sng">
                <a:solidFill>
                  <a:schemeClr val="accent5"/>
                </a:solidFill>
                <a:hlinkClick r:id="rId3"/>
              </a:rPr>
              <a:t>http://www.unison.org.hk/DocumentDownload/Researches/R201203%20Racial%20Acceptance%20Survey%20Report.pdf?subject=Enquiry%20for%20Research%20hard%20copy</a:t>
            </a:r>
            <a:r>
              <a:rPr lang="en"/>
              <a:t> </a:t>
            </a:r>
          </a:p>
          <a:p>
            <a:pPr lvl="0" rtl="0">
              <a:lnSpc>
                <a:spcPct val="115000"/>
              </a:lnSpc>
              <a:spcBef>
                <a:spcPts val="0"/>
              </a:spcBef>
              <a:spcAft>
                <a:spcPts val="1600"/>
              </a:spcAft>
              <a:buNone/>
            </a:pPr>
            <a:r>
              <a:rPr lang="en">
                <a:solidFill>
                  <a:schemeClr val="dk2"/>
                </a:solidFill>
                <a:latin typeface="Open Sans"/>
                <a:ea typeface="Open Sans"/>
                <a:cs typeface="Open Sans"/>
                <a:sym typeface="Open Sans"/>
              </a:rPr>
              <a:t>訪問：老一輩港人對南亞裔人不歡迎</a:t>
            </a:r>
          </a:p>
          <a:p>
            <a:pPr lvl="0" rtl="0">
              <a:spcBef>
                <a:spcPts val="0"/>
              </a:spcBef>
              <a:buNone/>
            </a:pPr>
            <a:r>
              <a:rPr lang="en"/>
              <a:t>本地華人社會與南亞裔社區仍然甚少交往。兩者共存，但各有自 己的生活，絕少有交往。南亞裔人士在社交、文化或政治上似乎很少參與香港社會。 本地華人社會知道有南亞裔港人存在，但他們可能忽略了在香港華人社交、文化或政 治舞台上，缺乏南亞裔人士的參與。 （平機會，2012）</a:t>
            </a:r>
          </a:p>
          <a:p>
            <a:pPr lvl="0" rtl="0">
              <a:spcBef>
                <a:spcPts val="0"/>
              </a:spcBef>
              <a:buNone/>
            </a:pPr>
            <a:r>
              <a:rPr lang="en" u="sng">
                <a:solidFill>
                  <a:schemeClr val="hlink"/>
                </a:solidFill>
                <a:latin typeface="Open Sans"/>
                <a:ea typeface="Open Sans"/>
                <a:cs typeface="Open Sans"/>
                <a:sym typeface="Open Sans"/>
                <a:hlinkClick r:id="rId4"/>
              </a:rPr>
              <a:t>http://www.eoc.org.hk/EOC/Upload/UserFiles/File/ResearchReport/201203/Race_cFull%20Report.pdf</a:t>
            </a:r>
            <a:r>
              <a:rPr lang="en">
                <a:solidFill>
                  <a:srgbClr val="695D46"/>
                </a:solidFill>
                <a:latin typeface="Open Sans"/>
                <a:ea typeface="Open Sans"/>
                <a:cs typeface="Open Sans"/>
                <a:sym typeface="Open Sans"/>
              </a:rPr>
              <a:t> </a:t>
            </a:r>
          </a:p>
          <a:p>
            <a:pPr lvl="0" rtl="0">
              <a:spcBef>
                <a:spcPts val="0"/>
              </a:spcBef>
              <a:buNone/>
            </a:pPr>
            <a:endParaRPr/>
          </a:p>
          <a:p>
            <a:pPr lvl="0" rtl="0">
              <a:spcBef>
                <a:spcPts val="0"/>
              </a:spcBef>
              <a:buNone/>
            </a:pPr>
            <a:endParaRPr/>
          </a:p>
          <a:p>
            <a:pPr lvl="0" rtl="0">
              <a:spcBef>
                <a:spcPts val="0"/>
              </a:spcBef>
              <a:buNone/>
            </a:pPr>
            <a:r>
              <a:rPr lang="en">
                <a:solidFill>
                  <a:srgbClr val="FF0000"/>
                </a:solidFill>
              </a:rPr>
              <a:t>本地華人與南亞裔人士「共存不共融」，認為香港僅提供一個不排斥南 亞裔人士的環境，令他們能夠存活，卻透過制度及文化等，阻礙他們融 入主流社會</a:t>
            </a:r>
          </a:p>
          <a:p>
            <a:pPr lvl="0" rtl="0">
              <a:spcBef>
                <a:spcPts val="0"/>
              </a:spcBef>
              <a:buNone/>
            </a:pPr>
            <a:r>
              <a:rPr lang="en" u="sng">
                <a:solidFill>
                  <a:schemeClr val="accent5"/>
                </a:solidFill>
                <a:hlinkClick r:id="rId5"/>
              </a:rPr>
              <a:t>http://yrc.hkfyg.org.hk/files/yrc/Youth%20IDEAS/Society_Livelihood/YouthIDEAS014_Challenges%20Faced%20by%20Ethnic%20Minorities%20in%20Hong%20Kong/YI014SL_FullReportForPress01.pdf</a:t>
            </a:r>
            <a:r>
              <a:rPr lang="en"/>
              <a:t> </a:t>
            </a:r>
          </a:p>
          <a:p>
            <a:pPr lvl="0" rtl="0">
              <a:spcBef>
                <a:spcPts val="0"/>
              </a:spcBef>
              <a:buNone/>
            </a:pPr>
            <a:endParaRPr/>
          </a:p>
          <a:p>
            <a:pPr lvl="0">
              <a:spcBef>
                <a:spcPts val="0"/>
              </a:spcBef>
              <a:buNone/>
            </a:pPr>
            <a:endParaRPr/>
          </a:p>
        </p:txBody>
      </p:sp>
    </p:spTree>
    <p:extLst>
      <p:ext uri="{BB962C8B-B14F-4D97-AF65-F5344CB8AC3E}">
        <p14:creationId xmlns:p14="http://schemas.microsoft.com/office/powerpoint/2010/main" val="8099249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2" name="Shape 452"/>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lvl="0">
              <a:spcBef>
                <a:spcPts val="0"/>
              </a:spcBef>
              <a:buNone/>
            </a:pPr>
            <a:r>
              <a:rPr lang="en" sz="1200" u="sng">
                <a:solidFill>
                  <a:schemeClr val="hlink"/>
                </a:solidFill>
                <a:latin typeface="PT Sans Narrow"/>
                <a:ea typeface="PT Sans Narrow"/>
                <a:cs typeface="PT Sans Narrow"/>
                <a:sym typeface="PT Sans Narrow"/>
                <a:hlinkClick r:id="rId3"/>
              </a:rPr>
              <a:t>https://littlepost.hk/2017/03/15/nepalese-jordan/</a:t>
            </a:r>
          </a:p>
          <a:p>
            <a:pPr lvl="0">
              <a:spcBef>
                <a:spcPts val="0"/>
              </a:spcBef>
              <a:buNone/>
            </a:pPr>
            <a:r>
              <a:rPr lang="en" sz="1200" u="sng">
                <a:solidFill>
                  <a:schemeClr val="hlink"/>
                </a:solidFill>
                <a:latin typeface="PT Sans Narrow"/>
                <a:ea typeface="PT Sans Narrow"/>
                <a:cs typeface="PT Sans Narrow"/>
                <a:sym typeface="PT Sans Narrow"/>
                <a:hlinkClick r:id="rId4"/>
              </a:rPr>
              <a:t>http://www.cpr.cuhk.edu.hk/tc/press_detail.php?id=2223</a:t>
            </a:r>
          </a:p>
          <a:p>
            <a:pPr lvl="0">
              <a:spcBef>
                <a:spcPts val="0"/>
              </a:spcBef>
              <a:buNone/>
            </a:pPr>
            <a:endParaRPr sz="1200">
              <a:solidFill>
                <a:srgbClr val="EF6C00"/>
              </a:solidFill>
              <a:latin typeface="PT Sans Narrow"/>
              <a:ea typeface="PT Sans Narrow"/>
              <a:cs typeface="PT Sans Narrow"/>
              <a:sym typeface="PT Sans Narrow"/>
            </a:endParaRPr>
          </a:p>
          <a:p>
            <a:pPr lvl="0">
              <a:spcBef>
                <a:spcPts val="0"/>
              </a:spcBef>
              <a:buNone/>
            </a:pPr>
            <a:endParaRPr sz="3600">
              <a:solidFill>
                <a:srgbClr val="EF6C00"/>
              </a:solidFill>
              <a:latin typeface="PT Sans Narrow"/>
              <a:ea typeface="PT Sans Narrow"/>
              <a:cs typeface="PT Sans Narrow"/>
              <a:sym typeface="PT Sans Narrow"/>
            </a:endParaRPr>
          </a:p>
        </p:txBody>
      </p:sp>
    </p:spTree>
    <p:extLst>
      <p:ext uri="{BB962C8B-B14F-4D97-AF65-F5344CB8AC3E}">
        <p14:creationId xmlns:p14="http://schemas.microsoft.com/office/powerpoint/2010/main" val="24207247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Shape 461"/>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2" name="Shape 462"/>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marL="457200" lvl="0" indent="-342900" rtl="0">
              <a:lnSpc>
                <a:spcPct val="115000"/>
              </a:lnSpc>
              <a:spcBef>
                <a:spcPts val="0"/>
              </a:spcBef>
              <a:spcAft>
                <a:spcPts val="1600"/>
              </a:spcAft>
              <a:buClr>
                <a:srgbClr val="000000"/>
              </a:buClr>
              <a:buSzPct val="100000"/>
              <a:buFont typeface="Open Sans"/>
            </a:pPr>
            <a:r>
              <a:rPr lang="en" sz="1800" u="sng">
                <a:solidFill>
                  <a:schemeClr val="accent5"/>
                </a:solidFill>
                <a:hlinkClick r:id="rId3"/>
              </a:rPr>
              <a:t>http://www.edb.gov.hk/attachment/tc/curriculum-development/cross-kla-studies/gs-primary/teacher-edu-program/learning-and-teaching-gs-20140527_1.pdf</a:t>
            </a:r>
            <a:r>
              <a:rPr lang="en" sz="1800"/>
              <a:t> </a:t>
            </a:r>
          </a:p>
          <a:p>
            <a:pPr lvl="0">
              <a:spcBef>
                <a:spcPts val="0"/>
              </a:spcBef>
              <a:buNone/>
            </a:pPr>
            <a:endParaRPr/>
          </a:p>
        </p:txBody>
      </p:sp>
    </p:spTree>
    <p:extLst>
      <p:ext uri="{BB962C8B-B14F-4D97-AF65-F5344CB8AC3E}">
        <p14:creationId xmlns:p14="http://schemas.microsoft.com/office/powerpoint/2010/main" val="2820238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lvl="0">
              <a:spcBef>
                <a:spcPts val="0"/>
              </a:spcBef>
              <a:buNone/>
            </a:pPr>
            <a:endParaRPr sz="1200">
              <a:solidFill>
                <a:srgbClr val="EF6C00"/>
              </a:solidFill>
              <a:latin typeface="PT Sans Narrow"/>
              <a:ea typeface="PT Sans Narrow"/>
              <a:cs typeface="PT Sans Narrow"/>
              <a:sym typeface="PT Sans Narrow"/>
            </a:endParaRPr>
          </a:p>
        </p:txBody>
      </p:sp>
    </p:spTree>
    <p:extLst>
      <p:ext uri="{BB962C8B-B14F-4D97-AF65-F5344CB8AC3E}">
        <p14:creationId xmlns:p14="http://schemas.microsoft.com/office/powerpoint/2010/main" val="38024448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Shape 493"/>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4" name="Shape 494"/>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54979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8" name="Shape 508"/>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469067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Shape 581"/>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2" name="Shape 582"/>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900059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Shape 587"/>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8" name="Shape 588"/>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991605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Shape 593"/>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4" name="Shape 594"/>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038651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Shape 599"/>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0" name="Shape 600"/>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7819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Shape 605"/>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6" name="Shape 606"/>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450220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Shape 611"/>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2" name="Shape 612"/>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320863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Shape 617"/>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8" name="Shape 618"/>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2390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9198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28112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lvl="0" rtl="0">
              <a:spcBef>
                <a:spcPts val="0"/>
              </a:spcBef>
              <a:buNone/>
            </a:pPr>
            <a:endParaRPr sz="1200"/>
          </a:p>
        </p:txBody>
      </p:sp>
    </p:spTree>
    <p:extLst>
      <p:ext uri="{BB962C8B-B14F-4D97-AF65-F5344CB8AC3E}">
        <p14:creationId xmlns:p14="http://schemas.microsoft.com/office/powerpoint/2010/main" val="2361453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marL="0" lvl="0" indent="0" rtl="0">
              <a:lnSpc>
                <a:spcPct val="115000"/>
              </a:lnSpc>
              <a:spcBef>
                <a:spcPts val="0"/>
              </a:spcBef>
              <a:buNone/>
            </a:pPr>
            <a:r>
              <a:rPr lang="en" sz="1200">
                <a:latin typeface="Times New Roman"/>
                <a:ea typeface="Times New Roman"/>
                <a:cs typeface="Times New Roman"/>
                <a:sym typeface="Times New Roman"/>
              </a:rPr>
              <a:t>the term “differences” was always associated with “ others”, “exotic” and “inferior”</a:t>
            </a:r>
          </a:p>
        </p:txBody>
      </p:sp>
    </p:spTree>
    <p:extLst>
      <p:ext uri="{BB962C8B-B14F-4D97-AF65-F5344CB8AC3E}">
        <p14:creationId xmlns:p14="http://schemas.microsoft.com/office/powerpoint/2010/main" val="710244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60847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2697163" y="509588"/>
            <a:ext cx="4533900" cy="25495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992823" y="3228896"/>
            <a:ext cx="7942580" cy="3058954"/>
          </a:xfrm>
          <a:prstGeom prst="rect">
            <a:avLst/>
          </a:prstGeom>
        </p:spPr>
        <p:txBody>
          <a:bodyPr lIns="91425" tIns="91425" rIns="91425" bIns="91425" anchor="t" anchorCtr="0">
            <a:noAutofit/>
          </a:bodyPr>
          <a:lstStyle/>
          <a:p>
            <a:pPr lvl="0">
              <a:spcBef>
                <a:spcPts val="0"/>
              </a:spcBef>
              <a:buNone/>
            </a:pPr>
            <a:r>
              <a:rPr lang="en"/>
              <a:t>“any distinction, exclusion, restriction or preference based on race, colour, descent, or national or ethnic origin which has the purpose or effect of nullifying or impairing the recognition, enjoyment or exercise, on an equal footing, of human rights and fundamental freedoms in the political, economic, social, cultural or any other field of public life”. </a:t>
            </a:r>
            <a:r>
              <a:rPr lang="en" sz="1200" u="sng">
                <a:solidFill>
                  <a:schemeClr val="hlink"/>
                </a:solidFill>
                <a:latin typeface="PT Sans Narrow"/>
                <a:ea typeface="PT Sans Narrow"/>
                <a:cs typeface="PT Sans Narrow"/>
                <a:sym typeface="PT Sans Narrow"/>
                <a:hlinkClick r:id="rId3"/>
              </a:rPr>
              <a:t>http://larrywillmore.net/discrimination.pdf</a:t>
            </a:r>
          </a:p>
          <a:p>
            <a:pPr lvl="0" rtl="0">
              <a:spcBef>
                <a:spcPts val="0"/>
              </a:spcBef>
              <a:buNone/>
            </a:pPr>
            <a:r>
              <a:rPr lang="en" sz="1000" u="sng">
                <a:solidFill>
                  <a:schemeClr val="hlink"/>
                </a:solidFill>
                <a:hlinkClick r:id="rId4"/>
              </a:rPr>
              <a:t>http://hrc.act.gov.au/wp-content/uploads/2015/03/Discrimination_T2-Dec10.pdf</a:t>
            </a:r>
            <a:r>
              <a:rPr lang="en" sz="1000"/>
              <a:t> </a:t>
            </a:r>
          </a:p>
          <a:p>
            <a:pPr lvl="0" rtl="0">
              <a:spcBef>
                <a:spcPts val="0"/>
              </a:spcBef>
              <a:buNone/>
            </a:pPr>
            <a:endParaRPr/>
          </a:p>
        </p:txBody>
      </p:sp>
    </p:spTree>
    <p:extLst>
      <p:ext uri="{BB962C8B-B14F-4D97-AF65-F5344CB8AC3E}">
        <p14:creationId xmlns:p14="http://schemas.microsoft.com/office/powerpoint/2010/main" val="4071291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cxnSp>
        <p:nvCxnSpPr>
          <p:cNvPr id="10" name="Shape 10"/>
          <p:cNvCxnSpPr/>
          <p:nvPr/>
        </p:nvCxnSpPr>
        <p:spPr>
          <a:xfrm>
            <a:off x="7007735" y="3176887"/>
            <a:ext cx="562200" cy="0"/>
          </a:xfrm>
          <a:prstGeom prst="straightConnector1">
            <a:avLst/>
          </a:prstGeom>
          <a:noFill/>
          <a:ln w="76200" cap="flat" cmpd="sng">
            <a:solidFill>
              <a:schemeClr val="lt2"/>
            </a:solidFill>
            <a:prstDash val="solid"/>
            <a:round/>
            <a:headEnd type="none" w="med" len="med"/>
            <a:tailEnd type="none" w="med" len="med"/>
          </a:ln>
        </p:spPr>
      </p:cxnSp>
      <p:cxnSp>
        <p:nvCxnSpPr>
          <p:cNvPr id="11" name="Shape 11"/>
          <p:cNvCxnSpPr/>
          <p:nvPr/>
        </p:nvCxnSpPr>
        <p:spPr>
          <a:xfrm>
            <a:off x="1575034" y="3158251"/>
            <a:ext cx="562200" cy="0"/>
          </a:xfrm>
          <a:prstGeom prst="straightConnector1">
            <a:avLst/>
          </a:prstGeom>
          <a:noFill/>
          <a:ln w="76200" cap="flat" cmpd="sng">
            <a:solidFill>
              <a:schemeClr val="lt2"/>
            </a:solidFill>
            <a:prstDash val="solid"/>
            <a:round/>
            <a:headEnd type="none" w="med" len="med"/>
            <a:tailEnd type="none" w="med" len="med"/>
          </a:ln>
        </p:spPr>
      </p:cxnSp>
      <p:grpSp>
        <p:nvGrpSpPr>
          <p:cNvPr id="12" name="Shape 12"/>
          <p:cNvGrpSpPr/>
          <p:nvPr/>
        </p:nvGrpSpPr>
        <p:grpSpPr>
          <a:xfrm>
            <a:off x="1004144" y="1022025"/>
            <a:ext cx="7136667" cy="152400"/>
            <a:chOff x="1346428" y="1011300"/>
            <a:chExt cx="6452100" cy="152400"/>
          </a:xfrm>
        </p:grpSpPr>
        <p:cxnSp>
          <p:nvCxnSpPr>
            <p:cNvPr id="13" name="Shape 13"/>
            <p:cNvCxnSpPr/>
            <p:nvPr/>
          </p:nvCxnSpPr>
          <p:spPr>
            <a:xfrm rot="10800000">
              <a:off x="1346428" y="1011300"/>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4" name="Shape 14"/>
            <p:cNvCxnSpPr/>
            <p:nvPr/>
          </p:nvCxnSpPr>
          <p:spPr>
            <a:xfrm rot="10800000">
              <a:off x="1346428" y="1163700"/>
              <a:ext cx="6452100" cy="0"/>
            </a:xfrm>
            <a:prstGeom prst="straightConnector1">
              <a:avLst/>
            </a:prstGeom>
            <a:noFill/>
            <a:ln w="9525" cap="flat" cmpd="sng">
              <a:solidFill>
                <a:schemeClr val="accent3"/>
              </a:solidFill>
              <a:prstDash val="solid"/>
              <a:round/>
              <a:headEnd type="none" w="med" len="med"/>
              <a:tailEnd type="none" w="med" len="med"/>
            </a:ln>
          </p:spPr>
        </p:cxnSp>
      </p:grpSp>
      <p:grpSp>
        <p:nvGrpSpPr>
          <p:cNvPr id="15" name="Shape 15"/>
          <p:cNvGrpSpPr/>
          <p:nvPr/>
        </p:nvGrpSpPr>
        <p:grpSpPr>
          <a:xfrm>
            <a:off x="1004151" y="3969100"/>
            <a:ext cx="7136667" cy="152400"/>
            <a:chOff x="1346435" y="3969087"/>
            <a:chExt cx="6452100" cy="152400"/>
          </a:xfrm>
        </p:grpSpPr>
        <p:cxnSp>
          <p:nvCxnSpPr>
            <p:cNvPr id="16" name="Shape 16"/>
            <p:cNvCxnSpPr/>
            <p:nvPr/>
          </p:nvCxnSpPr>
          <p:spPr>
            <a:xfrm>
              <a:off x="1346435" y="4121487"/>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7" name="Shape 17"/>
            <p:cNvCxnSpPr/>
            <p:nvPr/>
          </p:nvCxnSpPr>
          <p:spPr>
            <a:xfrm>
              <a:off x="1346435" y="3969087"/>
              <a:ext cx="6452100" cy="0"/>
            </a:xfrm>
            <a:prstGeom prst="straightConnector1">
              <a:avLst/>
            </a:prstGeom>
            <a:noFill/>
            <a:ln w="9525" cap="flat" cmpd="sng">
              <a:solidFill>
                <a:schemeClr val="accent3"/>
              </a:solidFill>
              <a:prstDash val="solid"/>
              <a:round/>
              <a:headEnd type="none" w="med" len="med"/>
              <a:tailEnd type="none" w="med" len="med"/>
            </a:ln>
          </p:spPr>
        </p:cxnSp>
      </p:grpSp>
      <p:sp>
        <p:nvSpPr>
          <p:cNvPr id="18" name="Shape 18"/>
          <p:cNvSpPr txBox="1">
            <a:spLocks noGrp="1"/>
          </p:cNvSpPr>
          <p:nvPr>
            <p:ph type="ctrTitle"/>
          </p:nvPr>
        </p:nvSpPr>
        <p:spPr>
          <a:xfrm>
            <a:off x="1004150" y="1751764"/>
            <a:ext cx="7136700" cy="1022400"/>
          </a:xfrm>
          <a:prstGeom prst="rect">
            <a:avLst/>
          </a:prstGeom>
        </p:spPr>
        <p:txBody>
          <a:bodyPr lIns="91425" tIns="91425" rIns="91425" bIns="91425" anchor="b" anchorCtr="0"/>
          <a:lstStyle>
            <a:lvl1pPr lvl="0" algn="ctr">
              <a:spcBef>
                <a:spcPts val="0"/>
              </a:spcBef>
              <a:buSzPct val="100000"/>
              <a:defRPr sz="5400"/>
            </a:lvl1pPr>
            <a:lvl2pPr lvl="1" algn="ctr">
              <a:spcBef>
                <a:spcPts val="0"/>
              </a:spcBef>
              <a:buSzPct val="100000"/>
              <a:defRPr sz="5400"/>
            </a:lvl2pPr>
            <a:lvl3pPr lvl="2" algn="ctr">
              <a:spcBef>
                <a:spcPts val="0"/>
              </a:spcBef>
              <a:buSzPct val="100000"/>
              <a:defRPr sz="5400"/>
            </a:lvl3pPr>
            <a:lvl4pPr lvl="3" algn="ctr">
              <a:spcBef>
                <a:spcPts val="0"/>
              </a:spcBef>
              <a:buSzPct val="100000"/>
              <a:defRPr sz="5400"/>
            </a:lvl4pPr>
            <a:lvl5pPr lvl="4" algn="ctr">
              <a:spcBef>
                <a:spcPts val="0"/>
              </a:spcBef>
              <a:buSzPct val="100000"/>
              <a:defRPr sz="5400"/>
            </a:lvl5pPr>
            <a:lvl6pPr lvl="5" algn="ctr">
              <a:spcBef>
                <a:spcPts val="0"/>
              </a:spcBef>
              <a:buSzPct val="100000"/>
              <a:defRPr sz="5400"/>
            </a:lvl6pPr>
            <a:lvl7pPr lvl="6" algn="ctr">
              <a:spcBef>
                <a:spcPts val="0"/>
              </a:spcBef>
              <a:buSzPct val="100000"/>
              <a:defRPr sz="5400"/>
            </a:lvl7pPr>
            <a:lvl8pPr lvl="7" algn="ctr">
              <a:spcBef>
                <a:spcPts val="0"/>
              </a:spcBef>
              <a:buSzPct val="100000"/>
              <a:defRPr sz="5400"/>
            </a:lvl8pPr>
            <a:lvl9pPr lvl="8" algn="ctr">
              <a:spcBef>
                <a:spcPts val="0"/>
              </a:spcBef>
              <a:buSzPct val="100000"/>
              <a:defRPr sz="5400"/>
            </a:lvl9pPr>
          </a:lstStyle>
          <a:p>
            <a:endParaRPr/>
          </a:p>
        </p:txBody>
      </p:sp>
      <p:sp>
        <p:nvSpPr>
          <p:cNvPr id="19" name="Shape 19"/>
          <p:cNvSpPr txBox="1">
            <a:spLocks noGrp="1"/>
          </p:cNvSpPr>
          <p:nvPr>
            <p:ph type="subTitle" idx="1"/>
          </p:nvPr>
        </p:nvSpPr>
        <p:spPr>
          <a:xfrm>
            <a:off x="2137225" y="2850039"/>
            <a:ext cx="48705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400"/>
            </a:lvl1pPr>
            <a:lvl2pPr lvl="1" algn="ctr">
              <a:lnSpc>
                <a:spcPct val="100000"/>
              </a:lnSpc>
              <a:spcBef>
                <a:spcPts val="0"/>
              </a:spcBef>
              <a:spcAft>
                <a:spcPts val="0"/>
              </a:spcAft>
              <a:buSzPct val="100000"/>
              <a:buNone/>
              <a:defRPr sz="2400"/>
            </a:lvl2pPr>
            <a:lvl3pPr lvl="2" algn="ctr">
              <a:lnSpc>
                <a:spcPct val="100000"/>
              </a:lnSpc>
              <a:spcBef>
                <a:spcPts val="0"/>
              </a:spcBef>
              <a:spcAft>
                <a:spcPts val="0"/>
              </a:spcAft>
              <a:buSzPct val="100000"/>
              <a:buNone/>
              <a:defRPr sz="2400"/>
            </a:lvl3pPr>
            <a:lvl4pPr lvl="3" algn="ctr">
              <a:lnSpc>
                <a:spcPct val="100000"/>
              </a:lnSpc>
              <a:spcBef>
                <a:spcPts val="0"/>
              </a:spcBef>
              <a:spcAft>
                <a:spcPts val="0"/>
              </a:spcAft>
              <a:buSzPct val="100000"/>
              <a:buNone/>
              <a:defRPr sz="2400"/>
            </a:lvl4pPr>
            <a:lvl5pPr lvl="4" algn="ctr">
              <a:lnSpc>
                <a:spcPct val="100000"/>
              </a:lnSpc>
              <a:spcBef>
                <a:spcPts val="0"/>
              </a:spcBef>
              <a:spcAft>
                <a:spcPts val="0"/>
              </a:spcAft>
              <a:buSzPct val="100000"/>
              <a:buNone/>
              <a:defRPr sz="2400"/>
            </a:lvl5pPr>
            <a:lvl6pPr lvl="5" algn="ctr">
              <a:lnSpc>
                <a:spcPct val="100000"/>
              </a:lnSpc>
              <a:spcBef>
                <a:spcPts val="0"/>
              </a:spcBef>
              <a:spcAft>
                <a:spcPts val="0"/>
              </a:spcAft>
              <a:buSzPct val="100000"/>
              <a:buNone/>
              <a:defRPr sz="2400"/>
            </a:lvl6pPr>
            <a:lvl7pPr lvl="6" algn="ctr">
              <a:lnSpc>
                <a:spcPct val="100000"/>
              </a:lnSpc>
              <a:spcBef>
                <a:spcPts val="0"/>
              </a:spcBef>
              <a:spcAft>
                <a:spcPts val="0"/>
              </a:spcAft>
              <a:buSzPct val="100000"/>
              <a:buNone/>
              <a:defRPr sz="2400"/>
            </a:lvl7pPr>
            <a:lvl8pPr lvl="7" algn="ctr">
              <a:lnSpc>
                <a:spcPct val="100000"/>
              </a:lnSpc>
              <a:spcBef>
                <a:spcPts val="0"/>
              </a:spcBef>
              <a:spcAft>
                <a:spcPts val="0"/>
              </a:spcAft>
              <a:buSzPct val="100000"/>
              <a:buNone/>
              <a:defRPr sz="2400"/>
            </a:lvl8pPr>
            <a:lvl9pPr lvl="8" algn="ctr">
              <a:lnSpc>
                <a:spcPct val="100000"/>
              </a:lnSpc>
              <a:spcBef>
                <a:spcPts val="0"/>
              </a:spcBef>
              <a:spcAft>
                <a:spcPts val="0"/>
              </a:spcAft>
              <a:buSzPct val="100000"/>
              <a:buNone/>
              <a:defRPr sz="2400"/>
            </a:lvl9pPr>
          </a:lstStyle>
          <a:p>
            <a:endParaRPr/>
          </a:p>
        </p:txBody>
      </p:sp>
      <p:sp>
        <p:nvSpPr>
          <p:cNvPr id="20" name="Shape 2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55"/>
        <p:cNvGrpSpPr/>
        <p:nvPr/>
      </p:nvGrpSpPr>
      <p:grpSpPr>
        <a:xfrm>
          <a:off x="0" y="0"/>
          <a:ext cx="0" cy="0"/>
          <a:chOff x="0" y="0"/>
          <a:chExt cx="0" cy="0"/>
        </a:xfrm>
      </p:grpSpPr>
      <p:sp>
        <p:nvSpPr>
          <p:cNvPr id="56" name="Shape 56"/>
          <p:cNvSpPr/>
          <p:nvPr/>
        </p:nvSpPr>
        <p:spPr>
          <a:xfrm>
            <a:off x="-75" y="5045700"/>
            <a:ext cx="9144000" cy="978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57" name="Shape 57"/>
          <p:cNvSpPr txBox="1">
            <a:spLocks noGrp="1"/>
          </p:cNvSpPr>
          <p:nvPr>
            <p:ph type="title"/>
          </p:nvPr>
        </p:nvSpPr>
        <p:spPr>
          <a:xfrm>
            <a:off x="311700" y="1304850"/>
            <a:ext cx="8520600" cy="1538400"/>
          </a:xfrm>
          <a:prstGeom prst="rect">
            <a:avLst/>
          </a:prstGeom>
        </p:spPr>
        <p:txBody>
          <a:bodyPr lIns="91425" tIns="91425" rIns="91425" bIns="91425" anchor="ctr" anchorCtr="0"/>
          <a:lstStyle>
            <a:lvl1pPr lvl="0" algn="ctr">
              <a:spcBef>
                <a:spcPts val="0"/>
              </a:spcBef>
              <a:buClr>
                <a:schemeClr val="accent3"/>
              </a:buClr>
              <a:buSzPct val="100000"/>
              <a:defRPr sz="13000">
                <a:solidFill>
                  <a:schemeClr val="accent3"/>
                </a:solidFill>
              </a:defRPr>
            </a:lvl1pPr>
            <a:lvl2pPr lvl="1" algn="ctr">
              <a:spcBef>
                <a:spcPts val="0"/>
              </a:spcBef>
              <a:buClr>
                <a:schemeClr val="accent3"/>
              </a:buClr>
              <a:buSzPct val="100000"/>
              <a:defRPr sz="13000">
                <a:solidFill>
                  <a:schemeClr val="accent3"/>
                </a:solidFill>
              </a:defRPr>
            </a:lvl2pPr>
            <a:lvl3pPr lvl="2" algn="ctr">
              <a:spcBef>
                <a:spcPts val="0"/>
              </a:spcBef>
              <a:buClr>
                <a:schemeClr val="accent3"/>
              </a:buClr>
              <a:buSzPct val="100000"/>
              <a:defRPr sz="13000">
                <a:solidFill>
                  <a:schemeClr val="accent3"/>
                </a:solidFill>
              </a:defRPr>
            </a:lvl3pPr>
            <a:lvl4pPr lvl="3" algn="ctr">
              <a:spcBef>
                <a:spcPts val="0"/>
              </a:spcBef>
              <a:buClr>
                <a:schemeClr val="accent3"/>
              </a:buClr>
              <a:buSzPct val="100000"/>
              <a:defRPr sz="13000">
                <a:solidFill>
                  <a:schemeClr val="accent3"/>
                </a:solidFill>
              </a:defRPr>
            </a:lvl4pPr>
            <a:lvl5pPr lvl="4" algn="ctr">
              <a:spcBef>
                <a:spcPts val="0"/>
              </a:spcBef>
              <a:buClr>
                <a:schemeClr val="accent3"/>
              </a:buClr>
              <a:buSzPct val="100000"/>
              <a:defRPr sz="13000">
                <a:solidFill>
                  <a:schemeClr val="accent3"/>
                </a:solidFill>
              </a:defRPr>
            </a:lvl5pPr>
            <a:lvl6pPr lvl="5" algn="ctr">
              <a:spcBef>
                <a:spcPts val="0"/>
              </a:spcBef>
              <a:buClr>
                <a:schemeClr val="accent3"/>
              </a:buClr>
              <a:buSzPct val="100000"/>
              <a:defRPr sz="13000">
                <a:solidFill>
                  <a:schemeClr val="accent3"/>
                </a:solidFill>
              </a:defRPr>
            </a:lvl6pPr>
            <a:lvl7pPr lvl="6" algn="ctr">
              <a:spcBef>
                <a:spcPts val="0"/>
              </a:spcBef>
              <a:buClr>
                <a:schemeClr val="accent3"/>
              </a:buClr>
              <a:buSzPct val="100000"/>
              <a:defRPr sz="13000">
                <a:solidFill>
                  <a:schemeClr val="accent3"/>
                </a:solidFill>
              </a:defRPr>
            </a:lvl7pPr>
            <a:lvl8pPr lvl="7" algn="ctr">
              <a:spcBef>
                <a:spcPts val="0"/>
              </a:spcBef>
              <a:buClr>
                <a:schemeClr val="accent3"/>
              </a:buClr>
              <a:buSzPct val="100000"/>
              <a:defRPr sz="13000">
                <a:solidFill>
                  <a:schemeClr val="accent3"/>
                </a:solidFill>
              </a:defRPr>
            </a:lvl8pPr>
            <a:lvl9pPr lvl="8" algn="ctr">
              <a:spcBef>
                <a:spcPts val="0"/>
              </a:spcBef>
              <a:buClr>
                <a:schemeClr val="accent3"/>
              </a:buClr>
              <a:buSzPct val="100000"/>
              <a:defRPr sz="13000">
                <a:solidFill>
                  <a:schemeClr val="accent3"/>
                </a:solidFill>
              </a:defRPr>
            </a:lvl9pPr>
          </a:lstStyle>
          <a:p>
            <a:endParaRPr/>
          </a:p>
        </p:txBody>
      </p:sp>
      <p:sp>
        <p:nvSpPr>
          <p:cNvPr id="58" name="Shape 58"/>
          <p:cNvSpPr txBox="1">
            <a:spLocks noGrp="1"/>
          </p:cNvSpPr>
          <p:nvPr>
            <p:ph type="body" idx="1"/>
          </p:nvPr>
        </p:nvSpPr>
        <p:spPr>
          <a:xfrm>
            <a:off x="311700" y="2995650"/>
            <a:ext cx="8520600" cy="10716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9" name="Shape 5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0"/>
        <p:cNvGrpSpPr/>
        <p:nvPr/>
      </p:nvGrpSpPr>
      <p:grpSpPr>
        <a:xfrm>
          <a:off x="0" y="0"/>
          <a:ext cx="0" cy="0"/>
          <a:chOff x="0" y="0"/>
          <a:chExt cx="0" cy="0"/>
        </a:xfrm>
      </p:grpSpPr>
      <p:sp>
        <p:nvSpPr>
          <p:cNvPr id="61" name="Shape 6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1"/>
        <p:cNvGrpSpPr/>
        <p:nvPr/>
      </p:nvGrpSpPr>
      <p:grpSpPr>
        <a:xfrm>
          <a:off x="0" y="0"/>
          <a:ext cx="0" cy="0"/>
          <a:chOff x="0" y="0"/>
          <a:chExt cx="0" cy="0"/>
        </a:xfrm>
      </p:grpSpPr>
      <p:sp>
        <p:nvSpPr>
          <p:cNvPr id="22" name="Shape 22"/>
          <p:cNvSpPr/>
          <p:nvPr/>
        </p:nvSpPr>
        <p:spPr>
          <a:xfrm>
            <a:off x="-50" y="2571900"/>
            <a:ext cx="9144000" cy="2571600"/>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23" name="Shape 23"/>
          <p:cNvSpPr txBox="1">
            <a:spLocks noGrp="1"/>
          </p:cNvSpPr>
          <p:nvPr>
            <p:ph type="title"/>
          </p:nvPr>
        </p:nvSpPr>
        <p:spPr>
          <a:xfrm>
            <a:off x="311700" y="814800"/>
            <a:ext cx="8571300" cy="942000"/>
          </a:xfrm>
          <a:prstGeom prst="rect">
            <a:avLst/>
          </a:prstGeom>
        </p:spPr>
        <p:txBody>
          <a:bodyPr lIns="91425" tIns="91425" rIns="91425" bIns="91425" anchor="ctr"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p:nvPr/>
        </p:nvSpPr>
        <p:spPr>
          <a:xfrm>
            <a:off x="-75" y="5045700"/>
            <a:ext cx="9144000" cy="97800"/>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27" name="Shape 27"/>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311700" y="1266325"/>
            <a:ext cx="8520600" cy="330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 name="Shape 2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2" name="Shape 32"/>
          <p:cNvSpPr txBox="1">
            <a:spLocks noGrp="1"/>
          </p:cNvSpPr>
          <p:nvPr>
            <p:ph type="body" idx="1"/>
          </p:nvPr>
        </p:nvSpPr>
        <p:spPr>
          <a:xfrm>
            <a:off x="311700" y="1266175"/>
            <a:ext cx="3999900" cy="33027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3" name="Shape 33"/>
          <p:cNvSpPr txBox="1">
            <a:spLocks noGrp="1"/>
          </p:cNvSpPr>
          <p:nvPr>
            <p:ph type="body" idx="2"/>
          </p:nvPr>
        </p:nvSpPr>
        <p:spPr>
          <a:xfrm>
            <a:off x="4832400" y="1266175"/>
            <a:ext cx="3999900" cy="33027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7" name="Shape 3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0" name="Shape 4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1" name="Shape 4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accent6"/>
        </a:solidFill>
        <a:effectLst/>
      </p:bgPr>
    </p:bg>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90250" y="526350"/>
            <a:ext cx="5613600" cy="4090800"/>
          </a:xfrm>
          <a:prstGeom prst="rect">
            <a:avLst/>
          </a:prstGeom>
        </p:spPr>
        <p:txBody>
          <a:bodyPr lIns="91425" tIns="91425" rIns="91425" bIns="91425" anchor="ctr" anchorCtr="0"/>
          <a:lstStyle>
            <a:lvl1pPr lvl="0">
              <a:spcBef>
                <a:spcPts val="0"/>
              </a:spcBef>
              <a:buClr>
                <a:schemeClr val="dk2"/>
              </a:buClr>
              <a:buSzPct val="100000"/>
              <a:defRPr sz="5400" b="0">
                <a:solidFill>
                  <a:schemeClr val="dk2"/>
                </a:solidFill>
              </a:defRPr>
            </a:lvl1pPr>
            <a:lvl2pPr lvl="1">
              <a:spcBef>
                <a:spcPts val="0"/>
              </a:spcBef>
              <a:buClr>
                <a:schemeClr val="dk2"/>
              </a:buClr>
              <a:buSzPct val="100000"/>
              <a:defRPr sz="5400" b="0">
                <a:solidFill>
                  <a:schemeClr val="dk2"/>
                </a:solidFill>
              </a:defRPr>
            </a:lvl2pPr>
            <a:lvl3pPr lvl="2">
              <a:spcBef>
                <a:spcPts val="0"/>
              </a:spcBef>
              <a:buClr>
                <a:schemeClr val="dk2"/>
              </a:buClr>
              <a:buSzPct val="100000"/>
              <a:defRPr sz="5400" b="0">
                <a:solidFill>
                  <a:schemeClr val="dk2"/>
                </a:solidFill>
              </a:defRPr>
            </a:lvl3pPr>
            <a:lvl4pPr lvl="3">
              <a:spcBef>
                <a:spcPts val="0"/>
              </a:spcBef>
              <a:buClr>
                <a:schemeClr val="dk2"/>
              </a:buClr>
              <a:buSzPct val="100000"/>
              <a:defRPr sz="5400" b="0">
                <a:solidFill>
                  <a:schemeClr val="dk2"/>
                </a:solidFill>
              </a:defRPr>
            </a:lvl4pPr>
            <a:lvl5pPr lvl="4">
              <a:spcBef>
                <a:spcPts val="0"/>
              </a:spcBef>
              <a:buClr>
                <a:schemeClr val="dk2"/>
              </a:buClr>
              <a:buSzPct val="100000"/>
              <a:defRPr sz="5400" b="0">
                <a:solidFill>
                  <a:schemeClr val="dk2"/>
                </a:solidFill>
              </a:defRPr>
            </a:lvl5pPr>
            <a:lvl6pPr lvl="5">
              <a:spcBef>
                <a:spcPts val="0"/>
              </a:spcBef>
              <a:buClr>
                <a:schemeClr val="dk2"/>
              </a:buClr>
              <a:buSzPct val="100000"/>
              <a:defRPr sz="5400" b="0">
                <a:solidFill>
                  <a:schemeClr val="dk2"/>
                </a:solidFill>
              </a:defRPr>
            </a:lvl6pPr>
            <a:lvl7pPr lvl="6">
              <a:spcBef>
                <a:spcPts val="0"/>
              </a:spcBef>
              <a:buClr>
                <a:schemeClr val="dk2"/>
              </a:buClr>
              <a:buSzPct val="100000"/>
              <a:defRPr sz="5400" b="0">
                <a:solidFill>
                  <a:schemeClr val="dk2"/>
                </a:solidFill>
              </a:defRPr>
            </a:lvl7pPr>
            <a:lvl8pPr lvl="7">
              <a:spcBef>
                <a:spcPts val="0"/>
              </a:spcBef>
              <a:buClr>
                <a:schemeClr val="dk2"/>
              </a:buClr>
              <a:buSzPct val="100000"/>
              <a:defRPr sz="5400" b="0">
                <a:solidFill>
                  <a:schemeClr val="dk2"/>
                </a:solidFill>
              </a:defRPr>
            </a:lvl8pPr>
            <a:lvl9pPr lvl="8">
              <a:spcBef>
                <a:spcPts val="0"/>
              </a:spcBef>
              <a:buClr>
                <a:schemeClr val="dk2"/>
              </a:buClr>
              <a:buSzPct val="100000"/>
              <a:defRPr sz="5400" b="0">
                <a:solidFill>
                  <a:schemeClr val="dk2"/>
                </a:solidFill>
              </a:defRPr>
            </a:lvl9pPr>
          </a:lstStyle>
          <a:p>
            <a:endParaRPr/>
          </a:p>
        </p:txBody>
      </p:sp>
      <p:sp>
        <p:nvSpPr>
          <p:cNvPr id="44" name="Shape 4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5"/>
        <p:cNvGrpSpPr/>
        <p:nvPr/>
      </p:nvGrpSpPr>
      <p:grpSpPr>
        <a:xfrm>
          <a:off x="0" y="0"/>
          <a:ext cx="0" cy="0"/>
          <a:chOff x="0" y="0"/>
          <a:chExt cx="0" cy="0"/>
        </a:xfrm>
      </p:grpSpPr>
      <p:sp>
        <p:nvSpPr>
          <p:cNvPr id="46" name="Shape 46"/>
          <p:cNvSpPr/>
          <p:nvPr/>
        </p:nvSpPr>
        <p:spPr>
          <a:xfrm>
            <a:off x="4572000" y="0"/>
            <a:ext cx="4572000" cy="5143500"/>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cxnSp>
        <p:nvCxnSpPr>
          <p:cNvPr id="47" name="Shape 47"/>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8" name="Shape 48"/>
          <p:cNvSpPr txBox="1">
            <a:spLocks noGrp="1"/>
          </p:cNvSpPr>
          <p:nvPr>
            <p:ph type="title"/>
          </p:nvPr>
        </p:nvSpPr>
        <p:spPr>
          <a:xfrm>
            <a:off x="265500" y="1039675"/>
            <a:ext cx="4045200" cy="16758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9" name="Shape 49"/>
          <p:cNvSpPr txBox="1">
            <a:spLocks noGrp="1"/>
          </p:cNvSpPr>
          <p:nvPr>
            <p:ph type="subTitle" idx="1"/>
          </p:nvPr>
        </p:nvSpPr>
        <p:spPr>
          <a:xfrm>
            <a:off x="265500" y="27268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50" name="Shape 50"/>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51" name="Shape 5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52"/>
        <p:cNvGrpSpPr/>
        <p:nvPr/>
      </p:nvGrpSpPr>
      <p:grpSpPr>
        <a:xfrm>
          <a:off x="0" y="0"/>
          <a:ext cx="0" cy="0"/>
          <a:chOff x="0" y="0"/>
          <a:chExt cx="0" cy="0"/>
        </a:xfrm>
      </p:grpSpPr>
      <p:sp>
        <p:nvSpPr>
          <p:cNvPr id="53" name="Shape 53"/>
          <p:cNvSpPr txBox="1">
            <a:spLocks noGrp="1"/>
          </p:cNvSpPr>
          <p:nvPr>
            <p:ph type="body" idx="1"/>
          </p:nvPr>
        </p:nvSpPr>
        <p:spPr>
          <a:xfrm>
            <a:off x="311700" y="4230725"/>
            <a:ext cx="5998800" cy="598800"/>
          </a:xfrm>
          <a:prstGeom prst="rect">
            <a:avLst/>
          </a:prstGeom>
        </p:spPr>
        <p:txBody>
          <a:bodyPr lIns="91425" tIns="91425" rIns="91425" bIns="91425" anchor="ctr" anchorCtr="0"/>
          <a:lstStyle>
            <a:lvl1pPr lvl="0">
              <a:lnSpc>
                <a:spcPct val="100000"/>
              </a:lnSpc>
              <a:spcBef>
                <a:spcPts val="0"/>
              </a:spcBef>
              <a:spcAft>
                <a:spcPts val="0"/>
              </a:spcAft>
              <a:buSzPct val="100000"/>
              <a:buFont typeface="PT Sans Narrow"/>
              <a:buNone/>
              <a:defRPr sz="2400">
                <a:latin typeface="PT Sans Narrow"/>
                <a:ea typeface="PT Sans Narrow"/>
                <a:cs typeface="PT Sans Narrow"/>
                <a:sym typeface="PT Sans Narrow"/>
              </a:defRPr>
            </a:lvl1pPr>
          </a:lstStyle>
          <a:p>
            <a:endParaRPr/>
          </a:p>
        </p:txBody>
      </p:sp>
      <p:sp>
        <p:nvSpPr>
          <p:cNvPr id="54" name="Shape 5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707400"/>
          </a:xfrm>
          <a:prstGeom prst="rect">
            <a:avLst/>
          </a:prstGeom>
          <a:noFill/>
          <a:ln>
            <a:noFill/>
          </a:ln>
        </p:spPr>
        <p:txBody>
          <a:bodyPr lIns="91425" tIns="91425" rIns="91425" bIns="91425" anchor="t" anchorCtr="0"/>
          <a:lstStyle>
            <a:lvl1pPr lv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1pPr>
            <a:lvl2pPr lvl="1">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2pPr>
            <a:lvl3pPr lvl="2">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3pPr>
            <a:lvl4pPr lvl="3">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4pPr>
            <a:lvl5pPr lvl="4">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5pPr>
            <a:lvl6pPr lvl="5">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6pPr>
            <a:lvl7pPr lvl="6">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7pPr>
            <a:lvl8pPr lvl="7">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8pPr>
            <a:lvl9pPr lvl="8">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Shape 7"/>
          <p:cNvSpPr txBox="1">
            <a:spLocks noGrp="1"/>
          </p:cNvSpPr>
          <p:nvPr>
            <p:ph type="body" idx="1"/>
          </p:nvPr>
        </p:nvSpPr>
        <p:spPr>
          <a:xfrm>
            <a:off x="311700" y="1266325"/>
            <a:ext cx="8520600" cy="33027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Font typeface="Open Sans"/>
              <a:buChar char="●"/>
              <a:defRPr sz="1800">
                <a:solidFill>
                  <a:schemeClr val="dk2"/>
                </a:solidFill>
                <a:latin typeface="Open Sans"/>
                <a:ea typeface="Open Sans"/>
                <a:cs typeface="Open Sans"/>
                <a:sym typeface="Open Sans"/>
              </a:defRPr>
            </a:lvl1pPr>
            <a:lvl2pPr lvl="1">
              <a:lnSpc>
                <a:spcPct val="115000"/>
              </a:lnSpc>
              <a:spcBef>
                <a:spcPts val="0"/>
              </a:spcBef>
              <a:spcAft>
                <a:spcPts val="1600"/>
              </a:spcAft>
              <a:buClr>
                <a:schemeClr val="dk2"/>
              </a:buClr>
              <a:buFont typeface="Open Sans"/>
              <a:buChar char="○"/>
              <a:defRPr>
                <a:solidFill>
                  <a:schemeClr val="dk2"/>
                </a:solidFill>
                <a:latin typeface="Open Sans"/>
                <a:ea typeface="Open Sans"/>
                <a:cs typeface="Open Sans"/>
                <a:sym typeface="Open Sans"/>
              </a:defRPr>
            </a:lvl2pPr>
            <a:lvl3pPr lvl="2">
              <a:lnSpc>
                <a:spcPct val="115000"/>
              </a:lnSpc>
              <a:spcBef>
                <a:spcPts val="0"/>
              </a:spcBef>
              <a:spcAft>
                <a:spcPts val="1600"/>
              </a:spcAft>
              <a:buClr>
                <a:schemeClr val="dk2"/>
              </a:buClr>
              <a:buFont typeface="Open Sans"/>
              <a:buChar char="■"/>
              <a:defRPr>
                <a:solidFill>
                  <a:schemeClr val="dk2"/>
                </a:solidFill>
                <a:latin typeface="Open Sans"/>
                <a:ea typeface="Open Sans"/>
                <a:cs typeface="Open Sans"/>
                <a:sym typeface="Open Sans"/>
              </a:defRPr>
            </a:lvl3pPr>
            <a:lvl4pPr lvl="3">
              <a:lnSpc>
                <a:spcPct val="115000"/>
              </a:lnSpc>
              <a:spcBef>
                <a:spcPts val="0"/>
              </a:spcBef>
              <a:spcAft>
                <a:spcPts val="1600"/>
              </a:spcAft>
              <a:buClr>
                <a:schemeClr val="dk2"/>
              </a:buClr>
              <a:buFont typeface="Open Sans"/>
              <a:buChar char="●"/>
              <a:defRPr>
                <a:solidFill>
                  <a:schemeClr val="dk2"/>
                </a:solidFill>
                <a:latin typeface="Open Sans"/>
                <a:ea typeface="Open Sans"/>
                <a:cs typeface="Open Sans"/>
                <a:sym typeface="Open Sans"/>
              </a:defRPr>
            </a:lvl4pPr>
            <a:lvl5pPr lvl="4">
              <a:lnSpc>
                <a:spcPct val="115000"/>
              </a:lnSpc>
              <a:spcBef>
                <a:spcPts val="0"/>
              </a:spcBef>
              <a:spcAft>
                <a:spcPts val="1600"/>
              </a:spcAft>
              <a:buClr>
                <a:schemeClr val="dk2"/>
              </a:buClr>
              <a:buFont typeface="Open Sans"/>
              <a:buChar char="○"/>
              <a:defRPr>
                <a:solidFill>
                  <a:schemeClr val="dk2"/>
                </a:solidFill>
                <a:latin typeface="Open Sans"/>
                <a:ea typeface="Open Sans"/>
                <a:cs typeface="Open Sans"/>
                <a:sym typeface="Open Sans"/>
              </a:defRPr>
            </a:lvl5pPr>
            <a:lvl6pPr lvl="5">
              <a:lnSpc>
                <a:spcPct val="115000"/>
              </a:lnSpc>
              <a:spcBef>
                <a:spcPts val="0"/>
              </a:spcBef>
              <a:spcAft>
                <a:spcPts val="1600"/>
              </a:spcAft>
              <a:buClr>
                <a:schemeClr val="dk2"/>
              </a:buClr>
              <a:buFont typeface="Open Sans"/>
              <a:buChar char="■"/>
              <a:defRPr>
                <a:solidFill>
                  <a:schemeClr val="dk2"/>
                </a:solidFill>
                <a:latin typeface="Open Sans"/>
                <a:ea typeface="Open Sans"/>
                <a:cs typeface="Open Sans"/>
                <a:sym typeface="Open Sans"/>
              </a:defRPr>
            </a:lvl6pPr>
            <a:lvl7pPr lvl="6">
              <a:lnSpc>
                <a:spcPct val="115000"/>
              </a:lnSpc>
              <a:spcBef>
                <a:spcPts val="0"/>
              </a:spcBef>
              <a:spcAft>
                <a:spcPts val="1600"/>
              </a:spcAft>
              <a:buClr>
                <a:schemeClr val="dk2"/>
              </a:buClr>
              <a:buFont typeface="Open Sans"/>
              <a:buChar char="●"/>
              <a:defRPr>
                <a:solidFill>
                  <a:schemeClr val="dk2"/>
                </a:solidFill>
                <a:latin typeface="Open Sans"/>
                <a:ea typeface="Open Sans"/>
                <a:cs typeface="Open Sans"/>
                <a:sym typeface="Open Sans"/>
              </a:defRPr>
            </a:lvl7pPr>
            <a:lvl8pPr lvl="7">
              <a:lnSpc>
                <a:spcPct val="115000"/>
              </a:lnSpc>
              <a:spcBef>
                <a:spcPts val="0"/>
              </a:spcBef>
              <a:spcAft>
                <a:spcPts val="1600"/>
              </a:spcAft>
              <a:buClr>
                <a:schemeClr val="dk2"/>
              </a:buClr>
              <a:buFont typeface="Open Sans"/>
              <a:buChar char="○"/>
              <a:defRPr>
                <a:solidFill>
                  <a:schemeClr val="dk2"/>
                </a:solidFill>
                <a:latin typeface="Open Sans"/>
                <a:ea typeface="Open Sans"/>
                <a:cs typeface="Open Sans"/>
                <a:sym typeface="Open Sans"/>
              </a:defRPr>
            </a:lvl8pPr>
            <a:lvl9pPr lvl="8">
              <a:lnSpc>
                <a:spcPct val="115000"/>
              </a:lnSpc>
              <a:spcBef>
                <a:spcPts val="0"/>
              </a:spcBef>
              <a:spcAft>
                <a:spcPts val="1600"/>
              </a:spcAft>
              <a:buClr>
                <a:schemeClr val="dk2"/>
              </a:buClr>
              <a:buFont typeface="Open Sans"/>
              <a:buChar char="■"/>
              <a:defRPr>
                <a:solidFill>
                  <a:schemeClr val="dk2"/>
                </a:solidFill>
                <a:latin typeface="Open Sans"/>
                <a:ea typeface="Open Sans"/>
                <a:cs typeface="Open Sans"/>
                <a:sym typeface="Open Sans"/>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latin typeface="Open Sans"/>
                <a:ea typeface="Open Sans"/>
                <a:cs typeface="Open Sans"/>
                <a:sym typeface="Open Sans"/>
              </a:rPr>
              <a:t>‹#›</a:t>
            </a:fld>
            <a:endParaRPr lang="en" sz="1000">
              <a:solidFill>
                <a:schemeClr val="dk2"/>
              </a:solidFill>
              <a:latin typeface="Open Sans"/>
              <a:ea typeface="Open Sans"/>
              <a:cs typeface="Open Sans"/>
              <a:sym typeface="Open Sans"/>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hyperlink" Target="http://commons.ln.edu.hk/cgi/viewcontent.cgi?article=1004&amp;context=apiasmp" TargetMode="External"/><Relationship Id="rId7" Type="http://schemas.openxmlformats.org/officeDocument/2006/relationships/hyperlink" Target="http://www.invo.org.uk/wp-content/uploads/2012/10/INVOLVEDiversityandInclusionOct2012.pdf"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hyperlink" Target="https://www.policyaddress.gov.hk/2014/eng/EM.html" TargetMode="External"/><Relationship Id="rId5" Type="http://schemas.openxmlformats.org/officeDocument/2006/relationships/hyperlink" Target="http://people.southwestern.edu/~bednarb/critical-cultural/articles/hall-representation1.pdf" TargetMode="External"/><Relationship Id="rId4" Type="http://schemas.openxmlformats.org/officeDocument/2006/relationships/hyperlink" Target="https://faculty.washington.edu/pembina/all_articles/Hall1997.pdf"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scribd.com/document/57598944/Majority-and-Minority-Group-Relations"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hyperlink" Target="http://sciread.just.edu.tw/ezfiles/48/1048/attach/53/pta_17763_9854336_98989.pdf" TargetMode="External"/><Relationship Id="rId4" Type="http://schemas.openxmlformats.org/officeDocument/2006/relationships/hyperlink" Target="http://rportal.lib.ntnu.edu.tw/bitstream/77345300/20954/1/ntnulib_ja_E0201_4107_037.pdf"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ate.gov.hk/teachingpractice/CEATE1314_Compendium_list_teaching_practices_award_PSHE_KLA_02.pdf"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hyperlink" Target="http://www.legco.gov.hk/research-publications/chinese/1617fs08-poverty-of-ethnic-minorities-in-hong-kong-20170608-c.pdf" TargetMode="External"/><Relationship Id="rId5" Type="http://schemas.openxmlformats.org/officeDocument/2006/relationships/hyperlink" Target="http://www.edb.gov.hk/attachment/tc/curriculum-development/cross-kla-studies/gs-primary/teacher-edu-program/learning-and-teaching-gs-20140527_1.pdf" TargetMode="External"/><Relationship Id="rId4" Type="http://schemas.openxmlformats.org/officeDocument/2006/relationships/hyperlink" Target="http://www.edb.gov.hk/attachment/tc/curriculum-development/cross-kla-studies/gs-primary/GS%20curriculum%20guide%202017_chi_draft_Jul.pdf"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eoc.org.hk/EOC/Upload/UserFiles/File/ResearchReport/201203/Race_cFull%20Report.pdf"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hyperlink" Target="http://www.edb.gov.hk/attachment/tc/curriculum-development/major-level-of-edu/primary/pscl/training2013/1314_ISS5_3.pdf" TargetMode="External"/><Relationship Id="rId4" Type="http://schemas.openxmlformats.org/officeDocument/2006/relationships/hyperlink" Target="http://yrc.hkfyg.org.hk/files/yrc/Youth%20IDEAS/Society_Livelihood/YouthIDEAS014_Challenges%20Faced%20by%20Ethnic%20Minorities%20in%20Hong%20Kong/YI014SL_FullReportForPress01.pdf"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hkhrm.org.hk/hredu/ethnicminorityinhk2010.ppt"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hyperlink" Target="http://ntkcc.caritas.org.hk/public/modules/main/service_detail.asp?content_id=29" TargetMode="External"/><Relationship Id="rId5" Type="http://schemas.openxmlformats.org/officeDocument/2006/relationships/hyperlink" Target="http://www.unison.org.hk/publiceducation.php" TargetMode="External"/><Relationship Id="rId4" Type="http://schemas.openxmlformats.org/officeDocument/2006/relationships/hyperlink" Target="http://www.unison.org.hk/DocumentDownload/Researches/R201203%20Racial%20Acceptance%20Survey%20Summary_CN.pdf"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1.xml"/><Relationship Id="rId1" Type="http://schemas.openxmlformats.org/officeDocument/2006/relationships/video" Target="https://www.youtube.com/embed/EnQlasbmfy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ctrTitle"/>
          </p:nvPr>
        </p:nvSpPr>
        <p:spPr>
          <a:xfrm>
            <a:off x="947325" y="1931964"/>
            <a:ext cx="7136700" cy="873600"/>
          </a:xfrm>
          <a:prstGeom prst="rect">
            <a:avLst/>
          </a:prstGeom>
        </p:spPr>
        <p:txBody>
          <a:bodyPr lIns="91425" tIns="91425" rIns="91425" bIns="91425" anchor="b" anchorCtr="0">
            <a:noAutofit/>
          </a:bodyPr>
          <a:lstStyle/>
          <a:p>
            <a:pPr lvl="0" rtl="0">
              <a:spcBef>
                <a:spcPts val="0"/>
              </a:spcBef>
              <a:buNone/>
            </a:pPr>
            <a:r>
              <a:rPr lang="en" sz="6000"/>
              <a:t>Diversity</a:t>
            </a:r>
          </a:p>
        </p:txBody>
      </p:sp>
      <p:sp>
        <p:nvSpPr>
          <p:cNvPr id="67" name="Shape 67"/>
          <p:cNvSpPr txBox="1">
            <a:spLocks noGrp="1"/>
          </p:cNvSpPr>
          <p:nvPr>
            <p:ph type="subTitle" idx="1"/>
          </p:nvPr>
        </p:nvSpPr>
        <p:spPr>
          <a:xfrm>
            <a:off x="2172225" y="2825674"/>
            <a:ext cx="4686900" cy="1231799"/>
          </a:xfrm>
          <a:prstGeom prst="rect">
            <a:avLst/>
          </a:prstGeom>
        </p:spPr>
        <p:txBody>
          <a:bodyPr lIns="91425" tIns="91425" rIns="91425" bIns="91425" anchor="t" anchorCtr="0">
            <a:noAutofit/>
          </a:bodyPr>
          <a:lstStyle/>
          <a:p>
            <a:pPr lvl="0" rtl="0">
              <a:spcBef>
                <a:spcPts val="0"/>
              </a:spcBef>
              <a:buNone/>
            </a:pPr>
            <a:r>
              <a:rPr lang="en" sz="1400" b="1" dirty="0">
                <a:solidFill>
                  <a:srgbClr val="000000"/>
                </a:solidFill>
              </a:rPr>
              <a:t>Group 7</a:t>
            </a:r>
          </a:p>
          <a:p>
            <a:pPr lvl="0" rtl="0">
              <a:spcBef>
                <a:spcPts val="0"/>
              </a:spcBef>
              <a:buNone/>
            </a:pPr>
            <a:r>
              <a:rPr lang="en" sz="1400" dirty="0">
                <a:solidFill>
                  <a:srgbClr val="000000"/>
                </a:solidFill>
              </a:rPr>
              <a:t>Chan Man Ying	</a:t>
            </a:r>
            <a:r>
              <a:rPr lang="en" sz="1400" dirty="0" smtClean="0">
                <a:solidFill>
                  <a:srgbClr val="000000"/>
                </a:solidFill>
              </a:rPr>
              <a:t>11131892</a:t>
            </a:r>
            <a:endParaRPr lang="en" sz="1400" dirty="0">
              <a:solidFill>
                <a:srgbClr val="000000"/>
              </a:solidFill>
            </a:endParaRPr>
          </a:p>
        </p:txBody>
      </p:sp>
      <p:pic>
        <p:nvPicPr>
          <p:cNvPr id="68" name="Shape 68"/>
          <p:cNvPicPr preferRelativeResize="0"/>
          <p:nvPr/>
        </p:nvPicPr>
        <p:blipFill>
          <a:blip r:embed="rId3">
            <a:alphaModFix/>
          </a:blip>
          <a:stretch>
            <a:fillRect/>
          </a:stretch>
        </p:blipFill>
        <p:spPr>
          <a:xfrm>
            <a:off x="6483350" y="1800691"/>
            <a:ext cx="1866108" cy="2201170"/>
          </a:xfrm>
          <a:prstGeom prst="rect">
            <a:avLst/>
          </a:prstGeom>
          <a:noFill/>
          <a:ln>
            <a:noFill/>
          </a:ln>
        </p:spPr>
      </p:pic>
      <p:pic>
        <p:nvPicPr>
          <p:cNvPr id="69" name="Shape 69"/>
          <p:cNvPicPr preferRelativeResize="0"/>
          <p:nvPr/>
        </p:nvPicPr>
        <p:blipFill>
          <a:blip r:embed="rId4">
            <a:alphaModFix/>
          </a:blip>
          <a:stretch>
            <a:fillRect/>
          </a:stretch>
        </p:blipFill>
        <p:spPr>
          <a:xfrm>
            <a:off x="598034" y="1546401"/>
            <a:ext cx="2356940" cy="2455449"/>
          </a:xfrm>
          <a:prstGeom prst="rect">
            <a:avLst/>
          </a:prstGeom>
          <a:noFill/>
          <a:ln>
            <a:noFill/>
          </a:ln>
        </p:spPr>
      </p:pic>
      <p:sp>
        <p:nvSpPr>
          <p:cNvPr id="70" name="Shape 70"/>
          <p:cNvSpPr txBox="1"/>
          <p:nvPr/>
        </p:nvSpPr>
        <p:spPr>
          <a:xfrm>
            <a:off x="2233875" y="1147150"/>
            <a:ext cx="4563600" cy="764700"/>
          </a:xfrm>
          <a:prstGeom prst="rect">
            <a:avLst/>
          </a:prstGeom>
          <a:noFill/>
          <a:ln>
            <a:noFill/>
          </a:ln>
        </p:spPr>
        <p:txBody>
          <a:bodyPr lIns="91425" tIns="91425" rIns="91425" bIns="91425" anchor="t" anchorCtr="0">
            <a:noAutofit/>
          </a:bodyPr>
          <a:lstStyle/>
          <a:p>
            <a:pPr lvl="0" algn="ctr" rtl="0">
              <a:spcBef>
                <a:spcPts val="0"/>
              </a:spcBef>
              <a:buNone/>
            </a:pPr>
            <a:r>
              <a:rPr lang="en" sz="1800" b="1"/>
              <a:t>INS 4011</a:t>
            </a:r>
          </a:p>
          <a:p>
            <a:pPr lvl="0" algn="ctr" rtl="0">
              <a:spcBef>
                <a:spcPts val="0"/>
              </a:spcBef>
              <a:buNone/>
            </a:pPr>
            <a:r>
              <a:rPr lang="en" sz="1800" b="1"/>
              <a:t>Interdisciplinary Concepts and Thinking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311700" y="445025"/>
            <a:ext cx="8520600" cy="707400"/>
          </a:xfrm>
          <a:prstGeom prst="rect">
            <a:avLst/>
          </a:prstGeom>
        </p:spPr>
        <p:txBody>
          <a:bodyPr lIns="91425" tIns="91425" rIns="91425" bIns="91425" anchor="t" anchorCtr="0">
            <a:noAutofit/>
          </a:bodyPr>
          <a:lstStyle/>
          <a:p>
            <a:pPr lvl="0">
              <a:spcBef>
                <a:spcPts val="0"/>
              </a:spcBef>
              <a:buNone/>
            </a:pPr>
            <a:r>
              <a:rPr lang="en"/>
              <a:t>Definition of Concepts- </a:t>
            </a:r>
            <a:r>
              <a:rPr lang="en">
                <a:solidFill>
                  <a:srgbClr val="0000FF"/>
                </a:solidFill>
              </a:rPr>
              <a:t>Inclusion</a:t>
            </a:r>
          </a:p>
        </p:txBody>
      </p:sp>
      <p:sp>
        <p:nvSpPr>
          <p:cNvPr id="147" name="Shape 147"/>
          <p:cNvSpPr txBox="1">
            <a:spLocks noGrp="1"/>
          </p:cNvSpPr>
          <p:nvPr>
            <p:ph type="body" idx="1"/>
          </p:nvPr>
        </p:nvSpPr>
        <p:spPr>
          <a:xfrm>
            <a:off x="311700" y="1266325"/>
            <a:ext cx="8832300" cy="3302700"/>
          </a:xfrm>
          <a:prstGeom prst="rect">
            <a:avLst/>
          </a:prstGeom>
        </p:spPr>
        <p:txBody>
          <a:bodyPr lIns="91425" tIns="91425" rIns="91425" bIns="91425" anchor="t" anchorCtr="0">
            <a:noAutofit/>
          </a:bodyPr>
          <a:lstStyle/>
          <a:p>
            <a:pPr marL="457200" lvl="0" indent="-419100" rtl="0">
              <a:lnSpc>
                <a:spcPct val="115000"/>
              </a:lnSpc>
              <a:spcBef>
                <a:spcPts val="0"/>
              </a:spcBef>
              <a:buSzPct val="100000"/>
              <a:buFont typeface="PT Sans Narrow"/>
              <a:buChar char="●"/>
            </a:pPr>
            <a:r>
              <a:rPr lang="en" sz="3000" b="1">
                <a:solidFill>
                  <a:srgbClr val="FF0000"/>
                </a:solidFill>
                <a:latin typeface="PT Sans Narrow"/>
                <a:ea typeface="PT Sans Narrow"/>
                <a:cs typeface="PT Sans Narrow"/>
                <a:sym typeface="PT Sans Narrow"/>
              </a:rPr>
              <a:t>Positively</a:t>
            </a:r>
            <a:r>
              <a:rPr lang="en" sz="3000">
                <a:solidFill>
                  <a:srgbClr val="000000"/>
                </a:solidFill>
                <a:latin typeface="PT Sans Narrow"/>
                <a:ea typeface="PT Sans Narrow"/>
                <a:cs typeface="PT Sans Narrow"/>
                <a:sym typeface="PT Sans Narrow"/>
              </a:rPr>
              <a:t> striving to meet the needs of different people</a:t>
            </a:r>
          </a:p>
          <a:p>
            <a:pPr lvl="0" rtl="0">
              <a:lnSpc>
                <a:spcPct val="115000"/>
              </a:lnSpc>
              <a:spcBef>
                <a:spcPts val="0"/>
              </a:spcBef>
              <a:buNone/>
            </a:pPr>
            <a:endParaRPr sz="1400">
              <a:solidFill>
                <a:srgbClr val="000000"/>
              </a:solidFill>
              <a:latin typeface="PT Sans Narrow"/>
              <a:ea typeface="PT Sans Narrow"/>
              <a:cs typeface="PT Sans Narrow"/>
              <a:sym typeface="PT Sans Narrow"/>
            </a:endParaRPr>
          </a:p>
          <a:p>
            <a:pPr marL="457200" lvl="0" indent="-419100" rtl="0">
              <a:lnSpc>
                <a:spcPct val="115000"/>
              </a:lnSpc>
              <a:spcBef>
                <a:spcPts val="0"/>
              </a:spcBef>
              <a:buSzPct val="100000"/>
              <a:buFont typeface="PT Sans Narrow"/>
              <a:buChar char="●"/>
            </a:pPr>
            <a:r>
              <a:rPr lang="en" sz="3000">
                <a:solidFill>
                  <a:srgbClr val="000000"/>
                </a:solidFill>
                <a:latin typeface="PT Sans Narrow"/>
                <a:ea typeface="PT Sans Narrow"/>
                <a:cs typeface="PT Sans Narrow"/>
                <a:sym typeface="PT Sans Narrow"/>
              </a:rPr>
              <a:t>Taking deliberate action to create environments where everyone feels </a:t>
            </a:r>
            <a:r>
              <a:rPr lang="en" sz="3000" b="1" u="sng">
                <a:solidFill>
                  <a:srgbClr val="FF0000"/>
                </a:solidFill>
                <a:latin typeface="PT Sans Narrow"/>
                <a:ea typeface="PT Sans Narrow"/>
                <a:cs typeface="PT Sans Narrow"/>
                <a:sym typeface="PT Sans Narrow"/>
              </a:rPr>
              <a:t>respected</a:t>
            </a:r>
            <a:r>
              <a:rPr lang="en" sz="3000">
                <a:solidFill>
                  <a:srgbClr val="000000"/>
                </a:solidFill>
                <a:latin typeface="PT Sans Narrow"/>
                <a:ea typeface="PT Sans Narrow"/>
                <a:cs typeface="PT Sans Narrow"/>
                <a:sym typeface="PT Sans Narrow"/>
              </a:rPr>
              <a:t> and able to</a:t>
            </a:r>
            <a:r>
              <a:rPr lang="en" sz="3000" b="1">
                <a:solidFill>
                  <a:srgbClr val="FF0000"/>
                </a:solidFill>
                <a:latin typeface="PT Sans Narrow"/>
                <a:ea typeface="PT Sans Narrow"/>
                <a:cs typeface="PT Sans Narrow"/>
                <a:sym typeface="PT Sans Narrow"/>
              </a:rPr>
              <a:t> </a:t>
            </a:r>
            <a:r>
              <a:rPr lang="en" sz="3000" b="1" u="sng">
                <a:solidFill>
                  <a:srgbClr val="FF0000"/>
                </a:solidFill>
                <a:latin typeface="PT Sans Narrow"/>
                <a:ea typeface="PT Sans Narrow"/>
                <a:cs typeface="PT Sans Narrow"/>
                <a:sym typeface="PT Sans Narrow"/>
              </a:rPr>
              <a:t>achieve their full potential</a:t>
            </a:r>
          </a:p>
        </p:txBody>
      </p:sp>
      <p:sp>
        <p:nvSpPr>
          <p:cNvPr id="148" name="Shape 148"/>
          <p:cNvSpPr txBox="1"/>
          <p:nvPr/>
        </p:nvSpPr>
        <p:spPr>
          <a:xfrm>
            <a:off x="7225975" y="4460475"/>
            <a:ext cx="1561200" cy="357000"/>
          </a:xfrm>
          <a:prstGeom prst="rect">
            <a:avLst/>
          </a:prstGeom>
          <a:noFill/>
          <a:ln>
            <a:noFill/>
          </a:ln>
        </p:spPr>
        <p:txBody>
          <a:bodyPr lIns="91425" tIns="91425" rIns="91425" bIns="91425" anchor="ctr" anchorCtr="0">
            <a:noAutofit/>
          </a:bodyPr>
          <a:lstStyle/>
          <a:p>
            <a:pPr lvl="0" rtl="0">
              <a:spcBef>
                <a:spcPts val="0"/>
              </a:spcBef>
              <a:buNone/>
            </a:pPr>
            <a:r>
              <a:rPr lang="en"/>
              <a:t>(INVOLVE, 2012)</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body" idx="2"/>
          </p:nvPr>
        </p:nvSpPr>
        <p:spPr>
          <a:xfrm>
            <a:off x="4706325" y="724200"/>
            <a:ext cx="4593000" cy="3695100"/>
          </a:xfrm>
          <a:prstGeom prst="rect">
            <a:avLst/>
          </a:prstGeom>
        </p:spPr>
        <p:txBody>
          <a:bodyPr lIns="91425" tIns="91425" rIns="91425" bIns="91425" anchor="ctr" anchorCtr="0">
            <a:noAutofit/>
          </a:bodyPr>
          <a:lstStyle/>
          <a:p>
            <a:pPr marL="457200" lvl="0" indent="-381000" rtl="0">
              <a:spcBef>
                <a:spcPts val="0"/>
              </a:spcBef>
              <a:buClr>
                <a:srgbClr val="FFFFFF"/>
              </a:buClr>
              <a:buSzPct val="100000"/>
            </a:pPr>
            <a:r>
              <a:rPr lang="en" sz="2400">
                <a:solidFill>
                  <a:srgbClr val="FFFFFF"/>
                </a:solidFill>
              </a:rPr>
              <a:t>Population</a:t>
            </a:r>
          </a:p>
          <a:p>
            <a:pPr marL="457200" lvl="0" indent="-381000" rtl="0">
              <a:spcBef>
                <a:spcPts val="0"/>
              </a:spcBef>
              <a:buClr>
                <a:srgbClr val="FFFFFF"/>
              </a:buClr>
              <a:buSzPct val="100000"/>
            </a:pPr>
            <a:r>
              <a:rPr lang="en" sz="2400">
                <a:solidFill>
                  <a:srgbClr val="FFFFFF"/>
                </a:solidFill>
              </a:rPr>
              <a:t>Reasons of Migration</a:t>
            </a:r>
          </a:p>
          <a:p>
            <a:pPr marL="457200" lvl="0" indent="-381000" rtl="0">
              <a:spcBef>
                <a:spcPts val="0"/>
              </a:spcBef>
              <a:buClr>
                <a:srgbClr val="FFFFFF"/>
              </a:buClr>
              <a:buSzPct val="100000"/>
            </a:pPr>
            <a:r>
              <a:rPr lang="en" sz="2400" b="1">
                <a:solidFill>
                  <a:srgbClr val="0000FF"/>
                </a:solidFill>
              </a:rPr>
              <a:t>Differences </a:t>
            </a:r>
            <a:r>
              <a:rPr lang="en" sz="2400">
                <a:solidFill>
                  <a:srgbClr val="FFFFFF"/>
                </a:solidFill>
              </a:rPr>
              <a:t>in</a:t>
            </a:r>
            <a:r>
              <a:rPr lang="en" sz="2400" b="1">
                <a:solidFill>
                  <a:srgbClr val="0000FF"/>
                </a:solidFill>
              </a:rPr>
              <a:t> Cultural Representations</a:t>
            </a:r>
            <a:r>
              <a:rPr lang="en" sz="2400">
                <a:solidFill>
                  <a:srgbClr val="FFFFFF"/>
                </a:solidFill>
              </a:rPr>
              <a:t>: </a:t>
            </a:r>
          </a:p>
          <a:p>
            <a:pPr marL="914400" lvl="0" indent="-228600" rtl="0">
              <a:spcBef>
                <a:spcPts val="0"/>
              </a:spcBef>
              <a:buClr>
                <a:srgbClr val="FFFFFF"/>
              </a:buClr>
              <a:buChar char="➔"/>
            </a:pPr>
            <a:r>
              <a:rPr lang="en">
                <a:solidFill>
                  <a:srgbClr val="FFFFFF"/>
                </a:solidFill>
              </a:rPr>
              <a:t>Religion</a:t>
            </a:r>
          </a:p>
          <a:p>
            <a:pPr marL="914400" lvl="0" indent="-228600" rtl="0">
              <a:spcBef>
                <a:spcPts val="0"/>
              </a:spcBef>
              <a:buClr>
                <a:srgbClr val="FFFFFF"/>
              </a:buClr>
              <a:buChar char="➔"/>
            </a:pPr>
            <a:r>
              <a:rPr lang="en">
                <a:solidFill>
                  <a:srgbClr val="FFFFFF"/>
                </a:solidFill>
              </a:rPr>
              <a:t>Language</a:t>
            </a:r>
          </a:p>
          <a:p>
            <a:pPr marL="914400" lvl="0" indent="-228600" rtl="0">
              <a:spcBef>
                <a:spcPts val="0"/>
              </a:spcBef>
              <a:buClr>
                <a:srgbClr val="FFFFFF"/>
              </a:buClr>
              <a:buChar char="➔"/>
            </a:pPr>
            <a:r>
              <a:rPr lang="en">
                <a:solidFill>
                  <a:srgbClr val="FFFFFF"/>
                </a:solidFill>
              </a:rPr>
              <a:t>Food</a:t>
            </a:r>
          </a:p>
          <a:p>
            <a:pPr marL="914400" lvl="0" indent="-228600" rtl="0">
              <a:spcBef>
                <a:spcPts val="0"/>
              </a:spcBef>
              <a:buClr>
                <a:srgbClr val="FFFFFF"/>
              </a:buClr>
              <a:buChar char="➔"/>
            </a:pPr>
            <a:r>
              <a:rPr lang="en">
                <a:solidFill>
                  <a:srgbClr val="FFFFFF"/>
                </a:solidFill>
              </a:rPr>
              <a:t>Clothes</a:t>
            </a:r>
          </a:p>
          <a:p>
            <a:pPr lvl="0" rtl="0">
              <a:spcBef>
                <a:spcPts val="0"/>
              </a:spcBef>
              <a:buNone/>
            </a:pPr>
            <a:endParaRPr>
              <a:solidFill>
                <a:srgbClr val="FFFFFF"/>
              </a:solidFill>
            </a:endParaRPr>
          </a:p>
        </p:txBody>
      </p:sp>
      <p:sp>
        <p:nvSpPr>
          <p:cNvPr id="154" name="Shape 154"/>
          <p:cNvSpPr txBox="1">
            <a:spLocks noGrp="1"/>
          </p:cNvSpPr>
          <p:nvPr>
            <p:ph type="title"/>
          </p:nvPr>
        </p:nvSpPr>
        <p:spPr>
          <a:xfrm>
            <a:off x="339525" y="1334700"/>
            <a:ext cx="3837000" cy="2711100"/>
          </a:xfrm>
          <a:prstGeom prst="rect">
            <a:avLst/>
          </a:prstGeom>
        </p:spPr>
        <p:txBody>
          <a:bodyPr lIns="91425" tIns="91425" rIns="91425" bIns="91425" anchor="ctr" anchorCtr="0">
            <a:noAutofit/>
          </a:bodyPr>
          <a:lstStyle/>
          <a:p>
            <a:pPr lvl="0" rtl="0">
              <a:spcBef>
                <a:spcPts val="0"/>
              </a:spcBef>
              <a:buNone/>
            </a:pPr>
            <a:r>
              <a:rPr lang="en"/>
              <a:t>2. Interdisciplinary Concepts in Reality</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a:spLocks noGrp="1"/>
          </p:cNvSpPr>
          <p:nvPr>
            <p:ph type="title"/>
          </p:nvPr>
        </p:nvSpPr>
        <p:spPr>
          <a:xfrm>
            <a:off x="311700" y="99650"/>
            <a:ext cx="8520600" cy="707400"/>
          </a:xfrm>
          <a:prstGeom prst="rect">
            <a:avLst/>
          </a:prstGeom>
        </p:spPr>
        <p:txBody>
          <a:bodyPr lIns="91425" tIns="91425" rIns="91425" bIns="91425" anchor="t" anchorCtr="0">
            <a:noAutofit/>
          </a:bodyPr>
          <a:lstStyle/>
          <a:p>
            <a:pPr lvl="0">
              <a:spcBef>
                <a:spcPts val="0"/>
              </a:spcBef>
              <a:buNone/>
            </a:pPr>
            <a:r>
              <a:rPr lang="en"/>
              <a:t>Background：Population</a:t>
            </a:r>
          </a:p>
        </p:txBody>
      </p:sp>
      <p:pic>
        <p:nvPicPr>
          <p:cNvPr id="181" name="Shape 181"/>
          <p:cNvPicPr preferRelativeResize="0"/>
          <p:nvPr/>
        </p:nvPicPr>
        <p:blipFill>
          <a:blip r:embed="rId3">
            <a:alphaModFix/>
          </a:blip>
          <a:stretch>
            <a:fillRect/>
          </a:stretch>
        </p:blipFill>
        <p:spPr>
          <a:xfrm>
            <a:off x="311700" y="1770037"/>
            <a:ext cx="2944624" cy="2405750"/>
          </a:xfrm>
          <a:prstGeom prst="rect">
            <a:avLst/>
          </a:prstGeom>
          <a:noFill/>
          <a:ln>
            <a:noFill/>
          </a:ln>
        </p:spPr>
      </p:pic>
      <p:pic>
        <p:nvPicPr>
          <p:cNvPr id="182" name="Shape 182"/>
          <p:cNvPicPr preferRelativeResize="0"/>
          <p:nvPr/>
        </p:nvPicPr>
        <p:blipFill>
          <a:blip r:embed="rId4">
            <a:alphaModFix/>
          </a:blip>
          <a:stretch>
            <a:fillRect/>
          </a:stretch>
        </p:blipFill>
        <p:spPr>
          <a:xfrm>
            <a:off x="4262987" y="1710725"/>
            <a:ext cx="4683874" cy="2639575"/>
          </a:xfrm>
          <a:prstGeom prst="rect">
            <a:avLst/>
          </a:prstGeom>
          <a:noFill/>
          <a:ln>
            <a:noFill/>
          </a:ln>
        </p:spPr>
      </p:pic>
      <p:sp>
        <p:nvSpPr>
          <p:cNvPr id="183" name="Shape 183"/>
          <p:cNvSpPr/>
          <p:nvPr/>
        </p:nvSpPr>
        <p:spPr>
          <a:xfrm>
            <a:off x="2105800" y="1141412"/>
            <a:ext cx="3913800" cy="606600"/>
          </a:xfrm>
          <a:prstGeom prst="horizontalScroll">
            <a:avLst>
              <a:gd name="adj" fmla="val 12500"/>
            </a:avLst>
          </a:prstGeom>
          <a:solidFill>
            <a:srgbClr val="FFFF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sz="3000" b="1"/>
              <a:t>Majority &amp; Minority</a:t>
            </a:r>
          </a:p>
        </p:txBody>
      </p:sp>
      <p:cxnSp>
        <p:nvCxnSpPr>
          <p:cNvPr id="184" name="Shape 184"/>
          <p:cNvCxnSpPr/>
          <p:nvPr/>
        </p:nvCxnSpPr>
        <p:spPr>
          <a:xfrm flipH="1">
            <a:off x="2026525" y="1710725"/>
            <a:ext cx="1649400" cy="894600"/>
          </a:xfrm>
          <a:prstGeom prst="straightConnector1">
            <a:avLst/>
          </a:prstGeom>
          <a:noFill/>
          <a:ln w="38100" cap="flat" cmpd="sng">
            <a:solidFill>
              <a:srgbClr val="FF0000"/>
            </a:solidFill>
            <a:prstDash val="solid"/>
            <a:round/>
            <a:headEnd type="none" w="lg" len="lg"/>
            <a:tailEnd type="triangle" w="lg" len="lg"/>
          </a:ln>
        </p:spPr>
      </p:cxnSp>
      <p:cxnSp>
        <p:nvCxnSpPr>
          <p:cNvPr id="185" name="Shape 185"/>
          <p:cNvCxnSpPr/>
          <p:nvPr/>
        </p:nvCxnSpPr>
        <p:spPr>
          <a:xfrm flipH="1">
            <a:off x="2040625" y="1748012"/>
            <a:ext cx="1621200" cy="1970700"/>
          </a:xfrm>
          <a:prstGeom prst="straightConnector1">
            <a:avLst/>
          </a:prstGeom>
          <a:noFill/>
          <a:ln w="38100" cap="flat" cmpd="sng">
            <a:solidFill>
              <a:srgbClr val="FF0000"/>
            </a:solidFill>
            <a:prstDash val="solid"/>
            <a:round/>
            <a:headEnd type="none" w="lg" len="lg"/>
            <a:tailEnd type="triangle" w="lg" len="lg"/>
          </a:ln>
        </p:spPr>
      </p:cxnSp>
      <p:sp>
        <p:nvSpPr>
          <p:cNvPr id="186" name="Shape 186"/>
          <p:cNvSpPr txBox="1"/>
          <p:nvPr/>
        </p:nvSpPr>
        <p:spPr>
          <a:xfrm>
            <a:off x="6263750" y="4422100"/>
            <a:ext cx="2730300" cy="3105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None/>
            </a:pPr>
            <a:r>
              <a:rPr lang="en" sz="1200">
                <a:latin typeface="Open Sans"/>
                <a:ea typeface="Open Sans"/>
                <a:cs typeface="Open Sans"/>
                <a:sym typeface="Open Sans"/>
              </a:rPr>
              <a:t>（立法會秘書處資料研究組，2017）</a:t>
            </a:r>
          </a:p>
          <a:p>
            <a:pPr lvl="0">
              <a:spcBef>
                <a:spcPts val="0"/>
              </a:spcBef>
              <a:buNone/>
            </a:pPr>
            <a:endParaRPr/>
          </a:p>
        </p:txBody>
      </p:sp>
      <p:sp>
        <p:nvSpPr>
          <p:cNvPr id="187" name="Shape 187"/>
          <p:cNvSpPr/>
          <p:nvPr/>
        </p:nvSpPr>
        <p:spPr>
          <a:xfrm>
            <a:off x="4460625" y="3056500"/>
            <a:ext cx="1255800" cy="1365600"/>
          </a:xfrm>
          <a:prstGeom prst="ellipse">
            <a:avLst/>
          </a:prstGeom>
          <a:noFill/>
          <a:ln w="28575" cap="flat" cmpd="sng">
            <a:solidFill>
              <a:srgbClr val="00FF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8" name="Shape 188"/>
          <p:cNvSpPr/>
          <p:nvPr/>
        </p:nvSpPr>
        <p:spPr>
          <a:xfrm>
            <a:off x="2811225" y="3815500"/>
            <a:ext cx="1649400" cy="606600"/>
          </a:xfrm>
          <a:prstGeom prst="roundRect">
            <a:avLst>
              <a:gd name="adj" fmla="val 16667"/>
            </a:avLst>
          </a:prstGeom>
          <a:solidFill>
            <a:srgbClr val="B6D7A8"/>
          </a:solidFill>
          <a:ln w="28575" cap="flat" cmpd="sng">
            <a:solidFill>
              <a:srgbClr val="00FF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800" b="1"/>
              <a:t>南亞裔=</a:t>
            </a:r>
          </a:p>
          <a:p>
            <a:pPr lvl="0" algn="ctr">
              <a:spcBef>
                <a:spcPts val="0"/>
              </a:spcBef>
              <a:buNone/>
            </a:pPr>
            <a:r>
              <a:rPr lang="en" sz="1800" b="1"/>
              <a:t>研究對象</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874750" y="1729200"/>
            <a:ext cx="7651200" cy="886500"/>
          </a:xfrm>
          <a:prstGeom prst="rect">
            <a:avLst/>
          </a:prstGeom>
        </p:spPr>
        <p:txBody>
          <a:bodyPr lIns="91425" tIns="91425" rIns="91425" bIns="91425" anchor="ctr" anchorCtr="0">
            <a:noAutofit/>
          </a:bodyPr>
          <a:lstStyle/>
          <a:p>
            <a:pPr lvl="0">
              <a:spcBef>
                <a:spcPts val="0"/>
              </a:spcBef>
              <a:buNone/>
            </a:pPr>
            <a:r>
              <a:rPr lang="en" sz="4000"/>
              <a:t>Differences in Cultural Representations</a:t>
            </a:r>
          </a:p>
        </p:txBody>
      </p:sp>
      <p:pic>
        <p:nvPicPr>
          <p:cNvPr id="201" name="Shape 201"/>
          <p:cNvPicPr preferRelativeResize="0"/>
          <p:nvPr/>
        </p:nvPicPr>
        <p:blipFill>
          <a:blip r:embed="rId3">
            <a:alphaModFix/>
          </a:blip>
          <a:stretch>
            <a:fillRect/>
          </a:stretch>
        </p:blipFill>
        <p:spPr>
          <a:xfrm rot="-1">
            <a:off x="352199" y="245375"/>
            <a:ext cx="1268974" cy="1492074"/>
          </a:xfrm>
          <a:prstGeom prst="rect">
            <a:avLst/>
          </a:prstGeom>
          <a:noFill/>
          <a:ln>
            <a:noFill/>
          </a:ln>
        </p:spPr>
      </p:pic>
      <p:pic>
        <p:nvPicPr>
          <p:cNvPr id="202" name="Shape 202"/>
          <p:cNvPicPr preferRelativeResize="0"/>
          <p:nvPr/>
        </p:nvPicPr>
        <p:blipFill>
          <a:blip r:embed="rId4">
            <a:alphaModFix/>
          </a:blip>
          <a:stretch>
            <a:fillRect/>
          </a:stretch>
        </p:blipFill>
        <p:spPr>
          <a:xfrm>
            <a:off x="2107949" y="432150"/>
            <a:ext cx="1792474" cy="1186775"/>
          </a:xfrm>
          <a:prstGeom prst="rect">
            <a:avLst/>
          </a:prstGeom>
          <a:noFill/>
          <a:ln>
            <a:noFill/>
          </a:ln>
        </p:spPr>
      </p:pic>
      <p:pic>
        <p:nvPicPr>
          <p:cNvPr id="203" name="Shape 203"/>
          <p:cNvPicPr preferRelativeResize="0"/>
          <p:nvPr/>
        </p:nvPicPr>
        <p:blipFill>
          <a:blip r:embed="rId5">
            <a:alphaModFix/>
          </a:blip>
          <a:stretch>
            <a:fillRect/>
          </a:stretch>
        </p:blipFill>
        <p:spPr>
          <a:xfrm>
            <a:off x="4364700" y="435780"/>
            <a:ext cx="1792475" cy="1179519"/>
          </a:xfrm>
          <a:prstGeom prst="rect">
            <a:avLst/>
          </a:prstGeom>
          <a:noFill/>
          <a:ln>
            <a:noFill/>
          </a:ln>
        </p:spPr>
      </p:pic>
      <p:pic>
        <p:nvPicPr>
          <p:cNvPr id="204" name="Shape 204"/>
          <p:cNvPicPr preferRelativeResize="0"/>
          <p:nvPr/>
        </p:nvPicPr>
        <p:blipFill>
          <a:blip r:embed="rId6">
            <a:alphaModFix/>
          </a:blip>
          <a:stretch>
            <a:fillRect/>
          </a:stretch>
        </p:blipFill>
        <p:spPr>
          <a:xfrm>
            <a:off x="6899100" y="398024"/>
            <a:ext cx="1881386" cy="1220899"/>
          </a:xfrm>
          <a:prstGeom prst="rect">
            <a:avLst/>
          </a:prstGeom>
          <a:noFill/>
          <a:ln>
            <a:noFill/>
          </a:ln>
        </p:spPr>
      </p:pic>
      <p:cxnSp>
        <p:nvCxnSpPr>
          <p:cNvPr id="205" name="Shape 205"/>
          <p:cNvCxnSpPr>
            <a:stCxn id="200" idx="2"/>
          </p:cNvCxnSpPr>
          <p:nvPr/>
        </p:nvCxnSpPr>
        <p:spPr>
          <a:xfrm flipH="1">
            <a:off x="2705950" y="2615700"/>
            <a:ext cx="1994400" cy="486600"/>
          </a:xfrm>
          <a:prstGeom prst="straightConnector1">
            <a:avLst/>
          </a:prstGeom>
          <a:noFill/>
          <a:ln w="28575" cap="flat" cmpd="sng">
            <a:solidFill>
              <a:srgbClr val="FFFFFF"/>
            </a:solidFill>
            <a:prstDash val="solid"/>
            <a:round/>
            <a:headEnd type="none" w="lg" len="lg"/>
            <a:tailEnd type="triangle" w="lg" len="lg"/>
          </a:ln>
        </p:spPr>
      </p:cxnSp>
      <p:cxnSp>
        <p:nvCxnSpPr>
          <p:cNvPr id="206" name="Shape 206"/>
          <p:cNvCxnSpPr>
            <a:stCxn id="200" idx="2"/>
          </p:cNvCxnSpPr>
          <p:nvPr/>
        </p:nvCxnSpPr>
        <p:spPr>
          <a:xfrm>
            <a:off x="4700350" y="2615700"/>
            <a:ext cx="1002900" cy="1058100"/>
          </a:xfrm>
          <a:prstGeom prst="straightConnector1">
            <a:avLst/>
          </a:prstGeom>
          <a:noFill/>
          <a:ln w="28575" cap="flat" cmpd="sng">
            <a:solidFill>
              <a:srgbClr val="FFFFFF"/>
            </a:solidFill>
            <a:prstDash val="solid"/>
            <a:round/>
            <a:headEnd type="none" w="lg" len="lg"/>
            <a:tailEnd type="triangle" w="lg" len="lg"/>
          </a:ln>
        </p:spPr>
      </p:cxnSp>
      <p:cxnSp>
        <p:nvCxnSpPr>
          <p:cNvPr id="207" name="Shape 207"/>
          <p:cNvCxnSpPr/>
          <p:nvPr/>
        </p:nvCxnSpPr>
        <p:spPr>
          <a:xfrm flipH="1">
            <a:off x="3580750" y="2615700"/>
            <a:ext cx="1119600" cy="1069800"/>
          </a:xfrm>
          <a:prstGeom prst="straightConnector1">
            <a:avLst/>
          </a:prstGeom>
          <a:noFill/>
          <a:ln w="28575" cap="flat" cmpd="sng">
            <a:solidFill>
              <a:srgbClr val="FFFFFF"/>
            </a:solidFill>
            <a:prstDash val="solid"/>
            <a:round/>
            <a:headEnd type="none" w="lg" len="lg"/>
            <a:tailEnd type="triangle" w="lg" len="lg"/>
          </a:ln>
        </p:spPr>
      </p:cxnSp>
      <p:cxnSp>
        <p:nvCxnSpPr>
          <p:cNvPr id="208" name="Shape 208"/>
          <p:cNvCxnSpPr>
            <a:stCxn id="200" idx="2"/>
          </p:cNvCxnSpPr>
          <p:nvPr/>
        </p:nvCxnSpPr>
        <p:spPr>
          <a:xfrm>
            <a:off x="4700350" y="2615700"/>
            <a:ext cx="2052600" cy="533400"/>
          </a:xfrm>
          <a:prstGeom prst="straightConnector1">
            <a:avLst/>
          </a:prstGeom>
          <a:noFill/>
          <a:ln w="28575" cap="flat" cmpd="sng">
            <a:solidFill>
              <a:srgbClr val="FFFFFF"/>
            </a:solidFill>
            <a:prstDash val="solid"/>
            <a:round/>
            <a:headEnd type="none" w="lg" len="lg"/>
            <a:tailEnd type="triangle" w="lg" len="lg"/>
          </a:ln>
        </p:spPr>
      </p:cxnSp>
      <p:sp>
        <p:nvSpPr>
          <p:cNvPr id="209" name="Shape 209"/>
          <p:cNvSpPr/>
          <p:nvPr/>
        </p:nvSpPr>
        <p:spPr>
          <a:xfrm>
            <a:off x="538825" y="2834175"/>
            <a:ext cx="1881300" cy="1058100"/>
          </a:xfrm>
          <a:prstGeom prst="roundRect">
            <a:avLst>
              <a:gd name="adj" fmla="val 16667"/>
            </a:avLst>
          </a:prstGeom>
          <a:solidFill>
            <a:srgbClr val="FFF2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sz="2400" b="1"/>
              <a:t>宗教</a:t>
            </a:r>
          </a:p>
        </p:txBody>
      </p:sp>
      <p:sp>
        <p:nvSpPr>
          <p:cNvPr id="210" name="Shape 210"/>
          <p:cNvSpPr/>
          <p:nvPr/>
        </p:nvSpPr>
        <p:spPr>
          <a:xfrm>
            <a:off x="2459375" y="3914200"/>
            <a:ext cx="1881300" cy="1058100"/>
          </a:xfrm>
          <a:prstGeom prst="roundRect">
            <a:avLst>
              <a:gd name="adj" fmla="val 16667"/>
            </a:avLst>
          </a:prstGeom>
          <a:solidFill>
            <a:srgbClr val="FFF2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b="1"/>
              <a:t>語言</a:t>
            </a:r>
          </a:p>
        </p:txBody>
      </p:sp>
      <p:sp>
        <p:nvSpPr>
          <p:cNvPr id="211" name="Shape 211"/>
          <p:cNvSpPr/>
          <p:nvPr/>
        </p:nvSpPr>
        <p:spPr>
          <a:xfrm>
            <a:off x="5001175" y="3890875"/>
            <a:ext cx="1881300" cy="1058100"/>
          </a:xfrm>
          <a:prstGeom prst="roundRect">
            <a:avLst>
              <a:gd name="adj" fmla="val 16667"/>
            </a:avLst>
          </a:prstGeom>
          <a:solidFill>
            <a:srgbClr val="FFF2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b="1"/>
              <a:t>飲食習慣</a:t>
            </a:r>
          </a:p>
        </p:txBody>
      </p:sp>
      <p:sp>
        <p:nvSpPr>
          <p:cNvPr id="212" name="Shape 212"/>
          <p:cNvSpPr/>
          <p:nvPr/>
        </p:nvSpPr>
        <p:spPr>
          <a:xfrm>
            <a:off x="7074800" y="2834175"/>
            <a:ext cx="1881300" cy="1058100"/>
          </a:xfrm>
          <a:prstGeom prst="roundRect">
            <a:avLst>
              <a:gd name="adj" fmla="val 16667"/>
            </a:avLst>
          </a:prstGeom>
          <a:solidFill>
            <a:srgbClr val="FFF2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b="1"/>
              <a:t>衣飾</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body" idx="1"/>
          </p:nvPr>
        </p:nvSpPr>
        <p:spPr>
          <a:xfrm>
            <a:off x="476275" y="408450"/>
            <a:ext cx="7822800" cy="501300"/>
          </a:xfrm>
          <a:prstGeom prst="rect">
            <a:avLst/>
          </a:prstGeom>
        </p:spPr>
        <p:txBody>
          <a:bodyPr lIns="91425" tIns="91425" rIns="91425" bIns="91425" anchor="t" anchorCtr="0">
            <a:noAutofit/>
          </a:bodyPr>
          <a:lstStyle/>
          <a:p>
            <a:pPr lvl="0">
              <a:spcBef>
                <a:spcPts val="0"/>
              </a:spcBef>
              <a:buNone/>
            </a:pPr>
            <a:r>
              <a:rPr lang="en" sz="2200" b="1" dirty="0">
                <a:solidFill>
                  <a:srgbClr val="000000"/>
                </a:solidFill>
              </a:rPr>
              <a:t>2. </a:t>
            </a:r>
            <a:r>
              <a:rPr lang="en" sz="2200" b="1" u="sng" dirty="0">
                <a:solidFill>
                  <a:srgbClr val="000000"/>
                </a:solidFill>
              </a:rPr>
              <a:t>語言</a:t>
            </a:r>
          </a:p>
          <a:p>
            <a:pPr lvl="0">
              <a:spcBef>
                <a:spcPts val="0"/>
              </a:spcBef>
              <a:buNone/>
            </a:pPr>
            <a:endParaRPr b="1" u="sng" dirty="0">
              <a:solidFill>
                <a:srgbClr val="000000"/>
              </a:solidFill>
            </a:endParaRPr>
          </a:p>
          <a:p>
            <a:pPr lvl="0">
              <a:spcBef>
                <a:spcPts val="0"/>
              </a:spcBef>
              <a:buNone/>
            </a:pPr>
            <a:endParaRPr dirty="0"/>
          </a:p>
        </p:txBody>
      </p:sp>
      <p:graphicFrame>
        <p:nvGraphicFramePr>
          <p:cNvPr id="235" name="Shape 235"/>
          <p:cNvGraphicFramePr/>
          <p:nvPr>
            <p:extLst>
              <p:ext uri="{D42A27DB-BD31-4B8C-83A1-F6EECF244321}">
                <p14:modId xmlns:p14="http://schemas.microsoft.com/office/powerpoint/2010/main" val="3717493385"/>
              </p:ext>
            </p:extLst>
          </p:nvPr>
        </p:nvGraphicFramePr>
        <p:xfrm>
          <a:off x="782400" y="1109550"/>
          <a:ext cx="7804000" cy="2040125"/>
        </p:xfrm>
        <a:graphic>
          <a:graphicData uri="http://schemas.openxmlformats.org/drawingml/2006/table">
            <a:tbl>
              <a:tblPr>
                <a:noFill/>
                <a:tableStyleId>{88B90074-4767-4465-8F93-2F679A0E301B}</a:tableStyleId>
              </a:tblPr>
              <a:tblGrid>
                <a:gridCol w="1951000"/>
                <a:gridCol w="1951000"/>
                <a:gridCol w="1951000"/>
                <a:gridCol w="1951000"/>
              </a:tblGrid>
              <a:tr h="473525">
                <a:tc gridSpan="3">
                  <a:txBody>
                    <a:bodyPr/>
                    <a:lstStyle/>
                    <a:p>
                      <a:pPr lvl="0" algn="ctr">
                        <a:spcBef>
                          <a:spcPts val="0"/>
                        </a:spcBef>
                        <a:buNone/>
                      </a:pPr>
                      <a:r>
                        <a:rPr lang="en" sz="2200" dirty="0">
                          <a:solidFill>
                            <a:srgbClr val="002060"/>
                          </a:solidFill>
                        </a:rPr>
                        <a:t>南亞裔</a:t>
                      </a:r>
                    </a:p>
                  </a:txBody>
                  <a:tcPr marL="91425" marR="91425" marT="91425" marB="91425" anchor="ctr">
                    <a:solidFill>
                      <a:srgbClr val="FFE599"/>
                    </a:solidFill>
                  </a:tcPr>
                </a:tc>
                <a:tc hMerge="1">
                  <a:txBody>
                    <a:bodyPr/>
                    <a:lstStyle/>
                    <a:p>
                      <a:endParaRPr lang="zh-HK"/>
                    </a:p>
                  </a:txBody>
                  <a:tcPr/>
                </a:tc>
                <a:tc hMerge="1">
                  <a:txBody>
                    <a:bodyPr/>
                    <a:lstStyle/>
                    <a:p>
                      <a:endParaRPr lang="zh-HK"/>
                    </a:p>
                  </a:txBody>
                  <a:tcPr/>
                </a:tc>
                <a:tc rowSpan="2">
                  <a:txBody>
                    <a:bodyPr/>
                    <a:lstStyle/>
                    <a:p>
                      <a:pPr lvl="0" algn="ctr">
                        <a:spcBef>
                          <a:spcPts val="0"/>
                        </a:spcBef>
                        <a:buNone/>
                      </a:pPr>
                      <a:r>
                        <a:rPr lang="en" sz="2200" b="1">
                          <a:solidFill>
                            <a:srgbClr val="002060"/>
                          </a:solidFill>
                        </a:rPr>
                        <a:t>香港華人</a:t>
                      </a:r>
                    </a:p>
                  </a:txBody>
                  <a:tcPr marL="91425" marR="91425" marT="91425" marB="91425" anchor="ctr">
                    <a:solidFill>
                      <a:srgbClr val="F4CCCC"/>
                    </a:solidFill>
                  </a:tcPr>
                </a:tc>
              </a:tr>
              <a:tr h="421100">
                <a:tc>
                  <a:txBody>
                    <a:bodyPr/>
                    <a:lstStyle/>
                    <a:p>
                      <a:pPr lvl="0" algn="ctr">
                        <a:spcBef>
                          <a:spcPts val="0"/>
                        </a:spcBef>
                        <a:buNone/>
                      </a:pPr>
                      <a:r>
                        <a:rPr lang="en" sz="1800" b="1" dirty="0">
                          <a:solidFill>
                            <a:srgbClr val="002060"/>
                          </a:solidFill>
                        </a:rPr>
                        <a:t>尼泊爾人</a:t>
                      </a:r>
                    </a:p>
                  </a:txBody>
                  <a:tcPr marL="91425" marR="91425" marT="91425" marB="91425" anchor="ctr">
                    <a:solidFill>
                      <a:srgbClr val="C9DAF8"/>
                    </a:solidFill>
                  </a:tcPr>
                </a:tc>
                <a:tc>
                  <a:txBody>
                    <a:bodyPr/>
                    <a:lstStyle/>
                    <a:p>
                      <a:pPr lvl="0" algn="ctr">
                        <a:spcBef>
                          <a:spcPts val="0"/>
                        </a:spcBef>
                        <a:buNone/>
                      </a:pPr>
                      <a:r>
                        <a:rPr lang="en" sz="1800" b="1" dirty="0">
                          <a:solidFill>
                            <a:srgbClr val="002060"/>
                          </a:solidFill>
                        </a:rPr>
                        <a:t>印度人</a:t>
                      </a:r>
                    </a:p>
                  </a:txBody>
                  <a:tcPr marL="91425" marR="91425" marT="91425" marB="91425" anchor="ctr">
                    <a:solidFill>
                      <a:srgbClr val="F9CB9C"/>
                    </a:solidFill>
                  </a:tcPr>
                </a:tc>
                <a:tc>
                  <a:txBody>
                    <a:bodyPr/>
                    <a:lstStyle/>
                    <a:p>
                      <a:pPr lvl="0" algn="ctr">
                        <a:spcBef>
                          <a:spcPts val="0"/>
                        </a:spcBef>
                        <a:buNone/>
                      </a:pPr>
                      <a:r>
                        <a:rPr lang="en" sz="1800" b="1" dirty="0">
                          <a:solidFill>
                            <a:srgbClr val="002060"/>
                          </a:solidFill>
                        </a:rPr>
                        <a:t>巴基斯坦人</a:t>
                      </a:r>
                    </a:p>
                  </a:txBody>
                  <a:tcPr marL="91425" marR="91425" marT="91425" marB="91425" anchor="ctr">
                    <a:solidFill>
                      <a:srgbClr val="B6D7A8"/>
                    </a:solidFill>
                  </a:tcPr>
                </a:tc>
                <a:tc vMerge="1">
                  <a:txBody>
                    <a:bodyPr/>
                    <a:lstStyle/>
                    <a:p>
                      <a:endParaRPr lang="zh-HK"/>
                    </a:p>
                  </a:txBody>
                  <a:tcPr/>
                </a:tc>
              </a:tr>
              <a:tr h="1064825">
                <a:tc>
                  <a:txBody>
                    <a:bodyPr/>
                    <a:lstStyle/>
                    <a:p>
                      <a:pPr marL="457200" lvl="0" indent="-342900" rtl="0">
                        <a:spcBef>
                          <a:spcPts val="0"/>
                        </a:spcBef>
                        <a:buSzPct val="100000"/>
                        <a:buChar char="●"/>
                      </a:pPr>
                      <a:r>
                        <a:rPr lang="en" sz="1800" dirty="0">
                          <a:solidFill>
                            <a:srgbClr val="002060"/>
                          </a:solidFill>
                        </a:rPr>
                        <a:t>尼泊爾語</a:t>
                      </a:r>
                    </a:p>
                    <a:p>
                      <a:pPr marL="457200" lvl="0" indent="-342900" rtl="0">
                        <a:spcBef>
                          <a:spcPts val="0"/>
                        </a:spcBef>
                        <a:buSzPct val="100000"/>
                        <a:buChar char="●"/>
                      </a:pPr>
                      <a:r>
                        <a:rPr lang="en" sz="1800" dirty="0">
                          <a:solidFill>
                            <a:srgbClr val="002060"/>
                          </a:solidFill>
                        </a:rPr>
                        <a:t>印度語</a:t>
                      </a:r>
                    </a:p>
                    <a:p>
                      <a:pPr marL="457200" lvl="0" indent="-342900" rtl="0">
                        <a:spcBef>
                          <a:spcPts val="0"/>
                        </a:spcBef>
                        <a:buSzPct val="100000"/>
                        <a:buChar char="●"/>
                      </a:pPr>
                      <a:r>
                        <a:rPr lang="en" sz="1800" dirty="0">
                          <a:solidFill>
                            <a:srgbClr val="002060"/>
                          </a:solidFill>
                        </a:rPr>
                        <a:t>英語</a:t>
                      </a:r>
                    </a:p>
                  </a:txBody>
                  <a:tcPr marL="91425" marR="91425" marT="91425" marB="91425">
                    <a:solidFill>
                      <a:srgbClr val="C9DAF8"/>
                    </a:solidFill>
                  </a:tcPr>
                </a:tc>
                <a:tc>
                  <a:txBody>
                    <a:bodyPr/>
                    <a:lstStyle/>
                    <a:p>
                      <a:pPr marL="457200" lvl="0" indent="-342900" rtl="0">
                        <a:spcBef>
                          <a:spcPts val="0"/>
                        </a:spcBef>
                        <a:buSzPct val="100000"/>
                        <a:buChar char="●"/>
                      </a:pPr>
                      <a:r>
                        <a:rPr lang="en" sz="1800" dirty="0">
                          <a:solidFill>
                            <a:srgbClr val="002060"/>
                          </a:solidFill>
                        </a:rPr>
                        <a:t>印度語</a:t>
                      </a:r>
                    </a:p>
                    <a:p>
                      <a:pPr marL="457200" lvl="0" indent="-342900">
                        <a:spcBef>
                          <a:spcPts val="0"/>
                        </a:spcBef>
                        <a:buSzPct val="100000"/>
                        <a:buChar char="●"/>
                      </a:pPr>
                      <a:r>
                        <a:rPr lang="en" sz="1800" dirty="0">
                          <a:solidFill>
                            <a:srgbClr val="002060"/>
                          </a:solidFill>
                        </a:rPr>
                        <a:t>英語</a:t>
                      </a:r>
                    </a:p>
                  </a:txBody>
                  <a:tcPr marL="91425" marR="91425" marT="91425" marB="91425">
                    <a:solidFill>
                      <a:srgbClr val="F9CB9C"/>
                    </a:solidFill>
                  </a:tcPr>
                </a:tc>
                <a:tc>
                  <a:txBody>
                    <a:bodyPr/>
                    <a:lstStyle/>
                    <a:p>
                      <a:pPr marL="457200" lvl="0" indent="-342900" rtl="0">
                        <a:spcBef>
                          <a:spcPts val="0"/>
                        </a:spcBef>
                        <a:buSzPct val="100000"/>
                        <a:buChar char="●"/>
                      </a:pPr>
                      <a:r>
                        <a:rPr lang="en" sz="1800" dirty="0">
                          <a:solidFill>
                            <a:srgbClr val="002060"/>
                          </a:solidFill>
                        </a:rPr>
                        <a:t>烏爾都語</a:t>
                      </a:r>
                    </a:p>
                    <a:p>
                      <a:pPr marL="457200" lvl="0" indent="-342900">
                        <a:spcBef>
                          <a:spcPts val="0"/>
                        </a:spcBef>
                        <a:buSzPct val="100000"/>
                        <a:buChar char="●"/>
                      </a:pPr>
                      <a:r>
                        <a:rPr lang="en" sz="1800" dirty="0">
                          <a:solidFill>
                            <a:srgbClr val="002060"/>
                          </a:solidFill>
                        </a:rPr>
                        <a:t>英語</a:t>
                      </a:r>
                    </a:p>
                  </a:txBody>
                  <a:tcPr marL="91425" marR="91425" marT="91425" marB="91425">
                    <a:solidFill>
                      <a:srgbClr val="B6D7A8"/>
                    </a:solidFill>
                  </a:tcPr>
                </a:tc>
                <a:tc>
                  <a:txBody>
                    <a:bodyPr/>
                    <a:lstStyle/>
                    <a:p>
                      <a:pPr marL="457200" lvl="0" indent="-342900" rtl="0">
                        <a:spcBef>
                          <a:spcPts val="0"/>
                        </a:spcBef>
                        <a:buSzPct val="100000"/>
                        <a:buChar char="●"/>
                      </a:pPr>
                      <a:r>
                        <a:rPr lang="en" sz="1800" dirty="0">
                          <a:solidFill>
                            <a:srgbClr val="002060"/>
                          </a:solidFill>
                        </a:rPr>
                        <a:t>粵語</a:t>
                      </a:r>
                    </a:p>
                    <a:p>
                      <a:pPr marL="457200" lvl="0" indent="-342900" rtl="0">
                        <a:spcBef>
                          <a:spcPts val="0"/>
                        </a:spcBef>
                        <a:buSzPct val="100000"/>
                        <a:buChar char="●"/>
                      </a:pPr>
                      <a:r>
                        <a:rPr lang="en" sz="1800" dirty="0">
                          <a:solidFill>
                            <a:srgbClr val="002060"/>
                          </a:solidFill>
                        </a:rPr>
                        <a:t>英語</a:t>
                      </a:r>
                    </a:p>
                    <a:p>
                      <a:pPr marL="457200" lvl="0" indent="-342900" rtl="0">
                        <a:spcBef>
                          <a:spcPts val="0"/>
                        </a:spcBef>
                        <a:buSzPct val="100000"/>
                        <a:buChar char="●"/>
                      </a:pPr>
                      <a:r>
                        <a:rPr lang="en" sz="1800" dirty="0">
                          <a:solidFill>
                            <a:srgbClr val="002060"/>
                          </a:solidFill>
                        </a:rPr>
                        <a:t>普通話</a:t>
                      </a:r>
                    </a:p>
                  </a:txBody>
                  <a:tcPr marL="91425" marR="91425" marT="91425" marB="91425">
                    <a:solidFill>
                      <a:srgbClr val="F4CCCC"/>
                    </a:solidFill>
                  </a:tcPr>
                </a:tc>
              </a:tr>
            </a:tbl>
          </a:graphicData>
        </a:graphic>
      </p:graphicFrame>
      <p:sp>
        <p:nvSpPr>
          <p:cNvPr id="236" name="Shape 236"/>
          <p:cNvSpPr/>
          <p:nvPr/>
        </p:nvSpPr>
        <p:spPr>
          <a:xfrm>
            <a:off x="706750" y="3266475"/>
            <a:ext cx="7878900" cy="501300"/>
          </a:xfrm>
          <a:prstGeom prst="roundRect">
            <a:avLst>
              <a:gd name="adj" fmla="val 16667"/>
            </a:avLst>
          </a:prstGeom>
          <a:solidFill>
            <a:srgbClr val="FFF2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sz="1700"/>
              <a:t>大部份在港南亞裔人以</a:t>
            </a:r>
            <a:r>
              <a:rPr lang="en" sz="1600" b="1" u="sng">
                <a:solidFill>
                  <a:srgbClr val="FF0000"/>
                </a:solidFill>
              </a:rPr>
              <a:t>英語</a:t>
            </a:r>
            <a:r>
              <a:rPr lang="en" sz="1700"/>
              <a:t>為慣用語言，部分人可用</a:t>
            </a:r>
            <a:r>
              <a:rPr lang="en" sz="1600" b="1" u="sng">
                <a:solidFill>
                  <a:srgbClr val="FF0000"/>
                </a:solidFill>
              </a:rPr>
              <a:t>粵語</a:t>
            </a:r>
            <a:r>
              <a:rPr lang="en" sz="1700"/>
              <a:t>溝通</a:t>
            </a:r>
          </a:p>
        </p:txBody>
      </p:sp>
      <p:sp>
        <p:nvSpPr>
          <p:cNvPr id="237" name="Shape 237"/>
          <p:cNvSpPr/>
          <p:nvPr/>
        </p:nvSpPr>
        <p:spPr>
          <a:xfrm>
            <a:off x="1058800" y="3701525"/>
            <a:ext cx="3472686" cy="1376514"/>
          </a:xfrm>
          <a:prstGeom prst="irregularSeal1">
            <a:avLst/>
          </a:prstGeom>
          <a:solidFill>
            <a:srgbClr val="EA9999"/>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600"/>
              <a:t>口音重、</a:t>
            </a:r>
          </a:p>
          <a:p>
            <a:pPr lvl="0" algn="ctr" rtl="0">
              <a:spcBef>
                <a:spcPts val="0"/>
              </a:spcBef>
              <a:buNone/>
            </a:pPr>
            <a:r>
              <a:rPr lang="en" sz="1600"/>
              <a:t>難理解複雜單詞</a:t>
            </a:r>
          </a:p>
        </p:txBody>
      </p:sp>
      <p:sp>
        <p:nvSpPr>
          <p:cNvPr id="238" name="Shape 238"/>
          <p:cNvSpPr/>
          <p:nvPr/>
        </p:nvSpPr>
        <p:spPr>
          <a:xfrm rot="3010945">
            <a:off x="3478294" y="3669449"/>
            <a:ext cx="366364" cy="441996"/>
          </a:xfrm>
          <a:prstGeom prst="downArrow">
            <a:avLst>
              <a:gd name="adj1" fmla="val 50000"/>
              <a:gd name="adj2" fmla="val 50000"/>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9" name="Shape 239"/>
          <p:cNvSpPr/>
          <p:nvPr/>
        </p:nvSpPr>
        <p:spPr>
          <a:xfrm>
            <a:off x="4526925" y="3821825"/>
            <a:ext cx="3532788" cy="1120716"/>
          </a:xfrm>
          <a:prstGeom prst="irregularSeal1">
            <a:avLst/>
          </a:prstGeom>
          <a:solidFill>
            <a:srgbClr val="EA9999"/>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600"/>
              <a:t>只會簡單日常用語</a:t>
            </a:r>
          </a:p>
        </p:txBody>
      </p:sp>
      <p:sp>
        <p:nvSpPr>
          <p:cNvPr id="240" name="Shape 240"/>
          <p:cNvSpPr/>
          <p:nvPr/>
        </p:nvSpPr>
        <p:spPr>
          <a:xfrm rot="1110544">
            <a:off x="6633914" y="3669403"/>
            <a:ext cx="366666" cy="442276"/>
          </a:xfrm>
          <a:prstGeom prst="downArrow">
            <a:avLst>
              <a:gd name="adj1" fmla="val 50000"/>
              <a:gd name="adj2" fmla="val 50000"/>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1" name="Shape 241"/>
          <p:cNvSpPr txBox="1"/>
          <p:nvPr/>
        </p:nvSpPr>
        <p:spPr>
          <a:xfrm>
            <a:off x="7107175" y="4722725"/>
            <a:ext cx="2383800" cy="422700"/>
          </a:xfrm>
          <a:prstGeom prst="rect">
            <a:avLst/>
          </a:prstGeom>
          <a:noFill/>
          <a:ln>
            <a:noFill/>
          </a:ln>
        </p:spPr>
        <p:txBody>
          <a:bodyPr lIns="91425" tIns="91425" rIns="91425" bIns="91425" anchor="t" anchorCtr="0">
            <a:noAutofit/>
          </a:bodyPr>
          <a:lstStyle/>
          <a:p>
            <a:pPr lvl="0" rtl="0">
              <a:spcBef>
                <a:spcPts val="0"/>
              </a:spcBef>
              <a:buNone/>
            </a:pPr>
            <a:r>
              <a:rPr lang="en"/>
              <a:t>（香港人權監察，2010）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fade">
                                      <p:cBhvr>
                                        <p:cTn id="7" dur="1000"/>
                                        <p:tgtEl>
                                          <p:spTgt spid="2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7"/>
                                        </p:tgtEl>
                                        <p:attrNameLst>
                                          <p:attrName>style.visibility</p:attrName>
                                        </p:attrNameLst>
                                      </p:cBhvr>
                                      <p:to>
                                        <p:strVal val="visible"/>
                                      </p:to>
                                    </p:set>
                                    <p:animEffect transition="in" filter="fade">
                                      <p:cBhvr>
                                        <p:cTn id="12" dur="1000"/>
                                        <p:tgtEl>
                                          <p:spTgt spid="2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0"/>
                                        </p:tgtEl>
                                        <p:attrNameLst>
                                          <p:attrName>style.visibility</p:attrName>
                                        </p:attrNameLst>
                                      </p:cBhvr>
                                      <p:to>
                                        <p:strVal val="visible"/>
                                      </p:to>
                                    </p:set>
                                    <p:animEffect transition="in" filter="fade">
                                      <p:cBhvr>
                                        <p:cTn id="17" dur="1000"/>
                                        <p:tgtEl>
                                          <p:spTgt spid="2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9"/>
                                        </p:tgtEl>
                                        <p:attrNameLst>
                                          <p:attrName>style.visibility</p:attrName>
                                        </p:attrNameLst>
                                      </p:cBhvr>
                                      <p:to>
                                        <p:strVal val="visible"/>
                                      </p:to>
                                    </p:set>
                                    <p:animEffect transition="in" filter="fade">
                                      <p:cBhvr>
                                        <p:cTn id="22" dur="10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a:spLocks noGrp="1"/>
          </p:cNvSpPr>
          <p:nvPr>
            <p:ph type="body" idx="1"/>
          </p:nvPr>
        </p:nvSpPr>
        <p:spPr>
          <a:xfrm>
            <a:off x="285175" y="254825"/>
            <a:ext cx="8228100" cy="595800"/>
          </a:xfrm>
          <a:prstGeom prst="rect">
            <a:avLst/>
          </a:prstGeom>
        </p:spPr>
        <p:txBody>
          <a:bodyPr lIns="91425" tIns="91425" rIns="91425" bIns="91425" anchor="t" anchorCtr="0">
            <a:noAutofit/>
          </a:bodyPr>
          <a:lstStyle/>
          <a:p>
            <a:pPr lvl="0">
              <a:spcBef>
                <a:spcPts val="0"/>
              </a:spcBef>
              <a:buNone/>
            </a:pPr>
            <a:r>
              <a:rPr lang="en" sz="2200" b="1">
                <a:solidFill>
                  <a:srgbClr val="000000"/>
                </a:solidFill>
              </a:rPr>
              <a:t>3. </a:t>
            </a:r>
            <a:r>
              <a:rPr lang="en" sz="2200" b="1" u="sng">
                <a:solidFill>
                  <a:srgbClr val="000000"/>
                </a:solidFill>
              </a:rPr>
              <a:t>Eating habit</a:t>
            </a:r>
          </a:p>
          <a:p>
            <a:pPr lvl="0">
              <a:spcBef>
                <a:spcPts val="0"/>
              </a:spcBef>
              <a:buNone/>
            </a:pPr>
            <a:endParaRPr/>
          </a:p>
        </p:txBody>
      </p:sp>
      <p:graphicFrame>
        <p:nvGraphicFramePr>
          <p:cNvPr id="247" name="Shape 247"/>
          <p:cNvGraphicFramePr/>
          <p:nvPr>
            <p:extLst>
              <p:ext uri="{D42A27DB-BD31-4B8C-83A1-F6EECF244321}">
                <p14:modId xmlns:p14="http://schemas.microsoft.com/office/powerpoint/2010/main" val="1544625319"/>
              </p:ext>
            </p:extLst>
          </p:nvPr>
        </p:nvGraphicFramePr>
        <p:xfrm>
          <a:off x="285175" y="871375"/>
          <a:ext cx="8573650" cy="3718440"/>
        </p:xfrm>
        <a:graphic>
          <a:graphicData uri="http://schemas.openxmlformats.org/drawingml/2006/table">
            <a:tbl>
              <a:tblPr>
                <a:noFill/>
                <a:tableStyleId>{88B90074-4767-4465-8F93-2F679A0E301B}</a:tableStyleId>
              </a:tblPr>
              <a:tblGrid>
                <a:gridCol w="1863225"/>
                <a:gridCol w="2309325"/>
                <a:gridCol w="2700025"/>
                <a:gridCol w="1701075"/>
              </a:tblGrid>
              <a:tr h="450225">
                <a:tc gridSpan="3">
                  <a:txBody>
                    <a:bodyPr/>
                    <a:lstStyle/>
                    <a:p>
                      <a:pPr lvl="0" algn="ctr" rtl="0">
                        <a:spcBef>
                          <a:spcPts val="0"/>
                        </a:spcBef>
                        <a:buNone/>
                      </a:pPr>
                      <a:r>
                        <a:rPr lang="en" sz="1800" dirty="0">
                          <a:solidFill>
                            <a:srgbClr val="002060"/>
                          </a:solidFill>
                        </a:rPr>
                        <a:t>南亞裔</a:t>
                      </a:r>
                    </a:p>
                  </a:txBody>
                  <a:tcPr marL="91425" marR="91425" marT="91425" marB="91425" anchor="ctr">
                    <a:lnR w="9525" cap="flat" cmpd="sng">
                      <a:solidFill>
                        <a:schemeClr val="lt2"/>
                      </a:solidFill>
                      <a:prstDash val="solid"/>
                      <a:round/>
                      <a:headEnd type="none" w="med" len="med"/>
                      <a:tailEnd type="none" w="med" len="med"/>
                    </a:lnR>
                    <a:solidFill>
                      <a:srgbClr val="FFE599"/>
                    </a:solidFill>
                  </a:tcPr>
                </a:tc>
                <a:tc hMerge="1">
                  <a:txBody>
                    <a:bodyPr/>
                    <a:lstStyle/>
                    <a:p>
                      <a:endParaRPr lang="zh-HK"/>
                    </a:p>
                  </a:txBody>
                  <a:tcPr/>
                </a:tc>
                <a:tc hMerge="1">
                  <a:txBody>
                    <a:bodyPr/>
                    <a:lstStyle/>
                    <a:p>
                      <a:endParaRPr lang="zh-HK"/>
                    </a:p>
                  </a:txBody>
                  <a:tcPr/>
                </a:tc>
                <a:tc rowSpan="2">
                  <a:txBody>
                    <a:bodyPr/>
                    <a:lstStyle/>
                    <a:p>
                      <a:pPr lvl="0" algn="ctr" rtl="0">
                        <a:spcBef>
                          <a:spcPts val="0"/>
                        </a:spcBef>
                        <a:buNone/>
                      </a:pPr>
                      <a:r>
                        <a:rPr lang="en" sz="1800" b="1" dirty="0">
                          <a:solidFill>
                            <a:srgbClr val="002060"/>
                          </a:solidFill>
                        </a:rPr>
                        <a:t>香港華人</a:t>
                      </a:r>
                    </a:p>
                  </a:txBody>
                  <a:tcPr marL="91425" marR="91425" marT="91425" marB="91425" anchor="ctr">
                    <a:lnL w="9525" cap="flat" cmpd="sng">
                      <a:solidFill>
                        <a:schemeClr val="lt2"/>
                      </a:solidFill>
                      <a:prstDash val="solid"/>
                      <a:round/>
                      <a:headEnd type="none" w="med" len="med"/>
                      <a:tailEnd type="none" w="med" len="med"/>
                    </a:lnL>
                    <a:lnR w="9525" cap="flat" cmpd="sng">
                      <a:solidFill>
                        <a:schemeClr val="lt2"/>
                      </a:solidFill>
                      <a:prstDash val="solid"/>
                      <a:round/>
                      <a:headEnd type="none" w="med" len="med"/>
                      <a:tailEnd type="none" w="med" len="med"/>
                    </a:lnR>
                    <a:lnT w="9525" cap="flat" cmpd="sng">
                      <a:solidFill>
                        <a:schemeClr val="lt2"/>
                      </a:solidFill>
                      <a:prstDash val="solid"/>
                      <a:round/>
                      <a:headEnd type="none" w="med" len="med"/>
                      <a:tailEnd type="none" w="med" len="med"/>
                    </a:lnT>
                    <a:lnB w="9525" cap="flat" cmpd="sng">
                      <a:solidFill>
                        <a:schemeClr val="lt2"/>
                      </a:solidFill>
                      <a:prstDash val="solid"/>
                      <a:round/>
                      <a:headEnd type="none" w="med" len="med"/>
                      <a:tailEnd type="none" w="med" len="med"/>
                    </a:lnB>
                    <a:solidFill>
                      <a:srgbClr val="F4CCCC"/>
                    </a:solidFill>
                  </a:tcPr>
                </a:tc>
              </a:tr>
              <a:tr h="450225">
                <a:tc>
                  <a:txBody>
                    <a:bodyPr/>
                    <a:lstStyle/>
                    <a:p>
                      <a:pPr lvl="0" algn="ctr" rtl="0">
                        <a:spcBef>
                          <a:spcPts val="0"/>
                        </a:spcBef>
                        <a:buNone/>
                      </a:pPr>
                      <a:r>
                        <a:rPr lang="en" sz="1800" b="1">
                          <a:solidFill>
                            <a:srgbClr val="002060"/>
                          </a:solidFill>
                        </a:rPr>
                        <a:t>尼泊爾人</a:t>
                      </a:r>
                    </a:p>
                  </a:txBody>
                  <a:tcPr marL="91425" marR="91425" marT="91425" marB="91425" anchor="ctr">
                    <a:solidFill>
                      <a:srgbClr val="C9DAF8"/>
                    </a:solidFill>
                  </a:tcPr>
                </a:tc>
                <a:tc>
                  <a:txBody>
                    <a:bodyPr/>
                    <a:lstStyle/>
                    <a:p>
                      <a:pPr lvl="0" algn="ctr" rtl="0">
                        <a:spcBef>
                          <a:spcPts val="0"/>
                        </a:spcBef>
                        <a:buNone/>
                      </a:pPr>
                      <a:r>
                        <a:rPr lang="en" sz="1800" b="1" dirty="0">
                          <a:solidFill>
                            <a:srgbClr val="002060"/>
                          </a:solidFill>
                        </a:rPr>
                        <a:t>印度人</a:t>
                      </a:r>
                    </a:p>
                  </a:txBody>
                  <a:tcPr marL="91425" marR="91425" marT="91425" marB="91425" anchor="ctr">
                    <a:solidFill>
                      <a:srgbClr val="F9CB9C"/>
                    </a:solidFill>
                  </a:tcPr>
                </a:tc>
                <a:tc>
                  <a:txBody>
                    <a:bodyPr/>
                    <a:lstStyle/>
                    <a:p>
                      <a:pPr lvl="0" algn="ctr" rtl="0">
                        <a:spcBef>
                          <a:spcPts val="0"/>
                        </a:spcBef>
                        <a:buNone/>
                      </a:pPr>
                      <a:r>
                        <a:rPr lang="en" sz="1800" b="1" dirty="0">
                          <a:solidFill>
                            <a:srgbClr val="002060"/>
                          </a:solidFill>
                        </a:rPr>
                        <a:t>巴基斯坦人</a:t>
                      </a:r>
                    </a:p>
                  </a:txBody>
                  <a:tcPr marL="91425" marR="91425" marT="91425" marB="91425" anchor="ctr">
                    <a:lnR w="9525" cap="flat" cmpd="sng">
                      <a:solidFill>
                        <a:schemeClr val="lt2"/>
                      </a:solidFill>
                      <a:prstDash val="solid"/>
                      <a:round/>
                      <a:headEnd type="none" w="med" len="med"/>
                      <a:tailEnd type="none" w="med" len="med"/>
                    </a:lnR>
                    <a:solidFill>
                      <a:srgbClr val="B6D7A8"/>
                    </a:solidFill>
                  </a:tcPr>
                </a:tc>
                <a:tc vMerge="1">
                  <a:txBody>
                    <a:bodyPr/>
                    <a:lstStyle/>
                    <a:p>
                      <a:endParaRPr lang="zh-HK"/>
                    </a:p>
                  </a:txBody>
                  <a:tcPr/>
                </a:tc>
              </a:tr>
              <a:tr h="422200">
                <a:tc gridSpan="3">
                  <a:txBody>
                    <a:bodyPr/>
                    <a:lstStyle/>
                    <a:p>
                      <a:pPr marL="457200" lvl="0" indent="-228600" algn="ctr" rtl="0">
                        <a:spcBef>
                          <a:spcPts val="0"/>
                        </a:spcBef>
                        <a:buNone/>
                      </a:pPr>
                      <a:r>
                        <a:rPr lang="en" sz="1600" dirty="0">
                          <a:solidFill>
                            <a:srgbClr val="002060"/>
                          </a:solidFill>
                        </a:rPr>
                        <a:t>偏好</a:t>
                      </a:r>
                      <a:r>
                        <a:rPr lang="en" sz="1600" b="1" u="sng" dirty="0">
                          <a:solidFill>
                            <a:srgbClr val="FF0000"/>
                          </a:solidFill>
                        </a:rPr>
                        <a:t>香料多</a:t>
                      </a:r>
                      <a:r>
                        <a:rPr lang="en" sz="1600" dirty="0">
                          <a:solidFill>
                            <a:srgbClr val="002060"/>
                          </a:solidFill>
                        </a:rPr>
                        <a:t>、</a:t>
                      </a:r>
                      <a:r>
                        <a:rPr lang="en" sz="1600" b="1" u="sng" dirty="0">
                          <a:solidFill>
                            <a:srgbClr val="FF0000"/>
                          </a:solidFill>
                        </a:rPr>
                        <a:t>口味重</a:t>
                      </a:r>
                      <a:r>
                        <a:rPr lang="en" sz="1600" dirty="0">
                          <a:solidFill>
                            <a:srgbClr val="002060"/>
                          </a:solidFill>
                        </a:rPr>
                        <a:t>、</a:t>
                      </a:r>
                      <a:r>
                        <a:rPr lang="en" sz="1600" b="1" u="sng" dirty="0">
                          <a:solidFill>
                            <a:srgbClr val="FF0000"/>
                          </a:solidFill>
                        </a:rPr>
                        <a:t>辛辣</a:t>
                      </a:r>
                      <a:r>
                        <a:rPr lang="en" sz="1600" dirty="0">
                          <a:solidFill>
                            <a:srgbClr val="002060"/>
                          </a:solidFill>
                        </a:rPr>
                        <a:t>的食物</a:t>
                      </a:r>
                    </a:p>
                  </a:txBody>
                  <a:tcPr marL="91425" marR="91425" marT="91425" marB="91425" anchor="ctr">
                    <a:lnR w="9525" cap="flat" cmpd="sng">
                      <a:solidFill>
                        <a:schemeClr val="lt2"/>
                      </a:solidFill>
                      <a:prstDash val="solid"/>
                      <a:round/>
                      <a:headEnd type="none" w="med" len="med"/>
                      <a:tailEnd type="none" w="med" len="med"/>
                    </a:lnR>
                    <a:solidFill>
                      <a:srgbClr val="FFE599"/>
                    </a:solidFill>
                  </a:tcPr>
                </a:tc>
                <a:tc hMerge="1">
                  <a:txBody>
                    <a:bodyPr/>
                    <a:lstStyle/>
                    <a:p>
                      <a:endParaRPr lang="zh-HK"/>
                    </a:p>
                  </a:txBody>
                  <a:tcPr/>
                </a:tc>
                <a:tc hMerge="1">
                  <a:txBody>
                    <a:bodyPr/>
                    <a:lstStyle/>
                    <a:p>
                      <a:endParaRPr lang="zh-HK"/>
                    </a:p>
                  </a:txBody>
                  <a:tcPr/>
                </a:tc>
                <a:tc rowSpan="2">
                  <a:txBody>
                    <a:bodyPr/>
                    <a:lstStyle/>
                    <a:p>
                      <a:pPr marL="457200" lvl="0" indent="-330200" rtl="0">
                        <a:spcBef>
                          <a:spcPts val="0"/>
                        </a:spcBef>
                        <a:buSzPct val="100000"/>
                        <a:buChar char="➔"/>
                      </a:pPr>
                      <a:r>
                        <a:rPr lang="en" sz="1600" b="1" u="sng" dirty="0">
                          <a:solidFill>
                            <a:srgbClr val="FF0000"/>
                          </a:solidFill>
                        </a:rPr>
                        <a:t>無</a:t>
                      </a:r>
                      <a:r>
                        <a:rPr lang="en" sz="1600" dirty="0">
                          <a:solidFill>
                            <a:srgbClr val="002060"/>
                          </a:solidFill>
                        </a:rPr>
                        <a:t>特別禁忌</a:t>
                      </a:r>
                    </a:p>
                    <a:p>
                      <a:pPr lvl="0" rtl="0">
                        <a:spcBef>
                          <a:spcPts val="0"/>
                        </a:spcBef>
                        <a:buNone/>
                      </a:pPr>
                      <a:endParaRPr sz="1600" dirty="0"/>
                    </a:p>
                    <a:p>
                      <a:pPr marL="457200" lvl="0" indent="-330200" rtl="0">
                        <a:spcBef>
                          <a:spcPts val="0"/>
                        </a:spcBef>
                        <a:buSzPct val="100000"/>
                        <a:buChar char="➔"/>
                      </a:pPr>
                      <a:r>
                        <a:rPr lang="en" sz="1600" dirty="0">
                          <a:solidFill>
                            <a:srgbClr val="002060"/>
                          </a:solidFill>
                        </a:rPr>
                        <a:t>多用餐具</a:t>
                      </a:r>
                    </a:p>
                    <a:p>
                      <a:pPr marL="457200" lvl="0" indent="-330200" rtl="0">
                        <a:spcBef>
                          <a:spcPts val="0"/>
                        </a:spcBef>
                        <a:buSzPct val="100000"/>
                        <a:buChar char="-"/>
                      </a:pPr>
                      <a:r>
                        <a:rPr lang="en" sz="1600" dirty="0">
                          <a:solidFill>
                            <a:srgbClr val="002060"/>
                          </a:solidFill>
                        </a:rPr>
                        <a:t>碗、筷</a:t>
                      </a:r>
                    </a:p>
                    <a:p>
                      <a:pPr marL="457200" lvl="0" indent="-330200" rtl="0">
                        <a:spcBef>
                          <a:spcPts val="0"/>
                        </a:spcBef>
                        <a:buSzPct val="100000"/>
                        <a:buChar char="-"/>
                      </a:pPr>
                      <a:r>
                        <a:rPr lang="en" sz="1600" dirty="0">
                          <a:solidFill>
                            <a:srgbClr val="002060"/>
                          </a:solidFill>
                        </a:rPr>
                        <a:t>刀、叉、匙</a:t>
                      </a:r>
                    </a:p>
                  </a:txBody>
                  <a:tcPr marL="91425" marR="91425" marT="91425" marB="91425">
                    <a:lnL w="9525" cap="flat" cmpd="sng">
                      <a:solidFill>
                        <a:schemeClr val="lt2"/>
                      </a:solidFill>
                      <a:prstDash val="solid"/>
                      <a:round/>
                      <a:headEnd type="none" w="med" len="med"/>
                      <a:tailEnd type="none" w="med" len="med"/>
                    </a:lnL>
                    <a:lnR w="9525" cap="flat" cmpd="sng">
                      <a:solidFill>
                        <a:schemeClr val="lt2"/>
                      </a:solidFill>
                      <a:prstDash val="solid"/>
                      <a:round/>
                      <a:headEnd type="none" w="med" len="med"/>
                      <a:tailEnd type="none" w="med" len="med"/>
                    </a:lnR>
                    <a:lnT w="9525" cap="flat" cmpd="sng">
                      <a:solidFill>
                        <a:schemeClr val="lt2"/>
                      </a:solidFill>
                      <a:prstDash val="solid"/>
                      <a:round/>
                      <a:headEnd type="none" w="med" len="med"/>
                      <a:tailEnd type="none" w="med" len="med"/>
                    </a:lnT>
                    <a:lnB w="9525" cap="flat" cmpd="sng">
                      <a:solidFill>
                        <a:schemeClr val="lt2"/>
                      </a:solidFill>
                      <a:prstDash val="solid"/>
                      <a:round/>
                      <a:headEnd type="none" w="med" len="med"/>
                      <a:tailEnd type="none" w="med" len="med"/>
                    </a:lnB>
                    <a:solidFill>
                      <a:srgbClr val="F4CCCC"/>
                    </a:solidFill>
                  </a:tcPr>
                </a:tc>
              </a:tr>
              <a:tr h="2365225">
                <a:tc>
                  <a:txBody>
                    <a:bodyPr/>
                    <a:lstStyle/>
                    <a:p>
                      <a:pPr marL="457200" lvl="0" indent="-330200" rtl="0">
                        <a:spcBef>
                          <a:spcPts val="0"/>
                        </a:spcBef>
                        <a:buSzPct val="100000"/>
                        <a:buChar char="➔"/>
                      </a:pPr>
                      <a:r>
                        <a:rPr lang="en" sz="1600" dirty="0">
                          <a:solidFill>
                            <a:srgbClr val="002060"/>
                          </a:solidFill>
                        </a:rPr>
                        <a:t>印度教徒不吃</a:t>
                      </a:r>
                      <a:r>
                        <a:rPr lang="en" sz="1600" b="1" u="sng" dirty="0">
                          <a:solidFill>
                            <a:srgbClr val="FF0000"/>
                          </a:solidFill>
                        </a:rPr>
                        <a:t>牛肉</a:t>
                      </a:r>
                    </a:p>
                    <a:p>
                      <a:pPr marL="457200" lvl="0" indent="-330200" rtl="0">
                        <a:spcBef>
                          <a:spcPts val="0"/>
                        </a:spcBef>
                        <a:buSzPct val="100000"/>
                        <a:buChar char="➔"/>
                      </a:pPr>
                      <a:r>
                        <a:rPr lang="en" sz="1600" dirty="0">
                          <a:solidFill>
                            <a:srgbClr val="002060"/>
                          </a:solidFill>
                        </a:rPr>
                        <a:t>不吃</a:t>
                      </a:r>
                      <a:r>
                        <a:rPr lang="en" sz="1600" b="1" u="sng" dirty="0">
                          <a:solidFill>
                            <a:srgbClr val="FF0000"/>
                          </a:solidFill>
                        </a:rPr>
                        <a:t>豬肉</a:t>
                      </a:r>
                    </a:p>
                    <a:p>
                      <a:pPr marL="457200" lvl="0" indent="-330200" rtl="0">
                        <a:spcBef>
                          <a:spcPts val="0"/>
                        </a:spcBef>
                        <a:buSzPct val="100000"/>
                        <a:buChar char="➔"/>
                      </a:pPr>
                      <a:r>
                        <a:rPr lang="en" sz="1600" dirty="0">
                          <a:solidFill>
                            <a:srgbClr val="002060"/>
                          </a:solidFill>
                        </a:rPr>
                        <a:t>部分為</a:t>
                      </a:r>
                      <a:r>
                        <a:rPr lang="en" sz="1600" b="1" u="sng" dirty="0">
                          <a:solidFill>
                            <a:srgbClr val="FF0000"/>
                          </a:solidFill>
                        </a:rPr>
                        <a:t>素食者</a:t>
                      </a:r>
                    </a:p>
                    <a:p>
                      <a:pPr lvl="0" rtl="0">
                        <a:spcBef>
                          <a:spcPts val="0"/>
                        </a:spcBef>
                        <a:buNone/>
                      </a:pPr>
                      <a:endParaRPr sz="1600" b="1" u="sng" dirty="0"/>
                    </a:p>
                    <a:p>
                      <a:pPr lvl="0" rtl="0">
                        <a:spcBef>
                          <a:spcPts val="0"/>
                        </a:spcBef>
                        <a:buNone/>
                      </a:pPr>
                      <a:endParaRPr sz="1600" dirty="0"/>
                    </a:p>
                    <a:p>
                      <a:pPr marL="457200" lvl="0" indent="-330200" rtl="0">
                        <a:spcBef>
                          <a:spcPts val="0"/>
                        </a:spcBef>
                        <a:buSzPct val="100000"/>
                        <a:buChar char="➔"/>
                      </a:pPr>
                      <a:r>
                        <a:rPr lang="en" sz="1600" dirty="0">
                          <a:solidFill>
                            <a:srgbClr val="002060"/>
                          </a:solidFill>
                        </a:rPr>
                        <a:t>吃飯前先</a:t>
                      </a:r>
                      <a:r>
                        <a:rPr lang="en" sz="1600" b="1" u="sng" dirty="0">
                          <a:solidFill>
                            <a:srgbClr val="FF0000"/>
                          </a:solidFill>
                        </a:rPr>
                        <a:t>敬神</a:t>
                      </a:r>
                    </a:p>
                  </a:txBody>
                  <a:tcPr marL="91425" marR="91425" marT="91425" marB="91425">
                    <a:solidFill>
                      <a:srgbClr val="C9DAF8"/>
                    </a:solidFill>
                  </a:tcPr>
                </a:tc>
                <a:tc>
                  <a:txBody>
                    <a:bodyPr/>
                    <a:lstStyle/>
                    <a:p>
                      <a:pPr marL="457200" lvl="0" indent="-330200" rtl="0">
                        <a:spcBef>
                          <a:spcPts val="0"/>
                        </a:spcBef>
                        <a:buSzPct val="100000"/>
                        <a:buChar char="➔"/>
                      </a:pPr>
                      <a:r>
                        <a:rPr lang="en" sz="1600" dirty="0">
                          <a:solidFill>
                            <a:srgbClr val="002060"/>
                          </a:solidFill>
                        </a:rPr>
                        <a:t>印度教徒不吃</a:t>
                      </a:r>
                      <a:r>
                        <a:rPr lang="en" sz="1600" b="1" u="sng" dirty="0">
                          <a:solidFill>
                            <a:srgbClr val="FF0000"/>
                          </a:solidFill>
                        </a:rPr>
                        <a:t>牛肉</a:t>
                      </a:r>
                    </a:p>
                    <a:p>
                      <a:pPr marL="457200" lvl="0" indent="-330200" rtl="0">
                        <a:spcBef>
                          <a:spcPts val="0"/>
                        </a:spcBef>
                        <a:buSzPct val="100000"/>
                        <a:buChar char="➔"/>
                      </a:pPr>
                      <a:r>
                        <a:rPr lang="en" sz="1600" dirty="0">
                          <a:solidFill>
                            <a:srgbClr val="002060"/>
                          </a:solidFill>
                        </a:rPr>
                        <a:t>不吃</a:t>
                      </a:r>
                      <a:r>
                        <a:rPr lang="en" sz="1600" b="1" u="sng" dirty="0">
                          <a:solidFill>
                            <a:srgbClr val="FF0000"/>
                          </a:solidFill>
                        </a:rPr>
                        <a:t>豬肉</a:t>
                      </a:r>
                    </a:p>
                    <a:p>
                      <a:pPr marL="457200" lvl="0" indent="-330200" rtl="0">
                        <a:spcBef>
                          <a:spcPts val="0"/>
                        </a:spcBef>
                        <a:buSzPct val="100000"/>
                        <a:buChar char="➔"/>
                      </a:pPr>
                      <a:r>
                        <a:rPr lang="en" sz="1600" dirty="0">
                          <a:solidFill>
                            <a:srgbClr val="002060"/>
                          </a:solidFill>
                        </a:rPr>
                        <a:t>80%為</a:t>
                      </a:r>
                      <a:r>
                        <a:rPr lang="en" sz="1600" b="1" u="sng" dirty="0">
                          <a:solidFill>
                            <a:srgbClr val="FF0000"/>
                          </a:solidFill>
                        </a:rPr>
                        <a:t>素食者</a:t>
                      </a:r>
                    </a:p>
                    <a:p>
                      <a:pPr marL="457200" lvl="0" indent="-330200" rtl="0">
                        <a:spcBef>
                          <a:spcPts val="0"/>
                        </a:spcBef>
                        <a:buSzPct val="100000"/>
                        <a:buChar char="➔"/>
                      </a:pPr>
                      <a:r>
                        <a:rPr lang="en" sz="1600" dirty="0">
                          <a:solidFill>
                            <a:srgbClr val="002060"/>
                          </a:solidFill>
                        </a:rPr>
                        <a:t>錫克教徒</a:t>
                      </a:r>
                      <a:r>
                        <a:rPr lang="en" sz="1600" b="1" u="sng" dirty="0">
                          <a:solidFill>
                            <a:srgbClr val="FF0000"/>
                          </a:solidFill>
                        </a:rPr>
                        <a:t>不喝酒</a:t>
                      </a:r>
                    </a:p>
                    <a:p>
                      <a:pPr lvl="0" rtl="0">
                        <a:spcBef>
                          <a:spcPts val="0"/>
                        </a:spcBef>
                        <a:buNone/>
                      </a:pPr>
                      <a:endParaRPr sz="1600" dirty="0"/>
                    </a:p>
                    <a:p>
                      <a:pPr marL="457200" lvl="0" indent="-330200" rtl="0">
                        <a:spcBef>
                          <a:spcPts val="0"/>
                        </a:spcBef>
                        <a:buSzPct val="100000"/>
                        <a:buChar char="➔"/>
                      </a:pPr>
                      <a:r>
                        <a:rPr lang="en" sz="1600" dirty="0">
                          <a:solidFill>
                            <a:srgbClr val="002060"/>
                          </a:solidFill>
                        </a:rPr>
                        <a:t>少用餐具 </a:t>
                      </a:r>
                    </a:p>
                    <a:p>
                      <a:pPr marL="457200" lvl="0" indent="0" rtl="0">
                        <a:spcBef>
                          <a:spcPts val="0"/>
                        </a:spcBef>
                        <a:buNone/>
                      </a:pPr>
                      <a:r>
                        <a:rPr lang="en" sz="1600" dirty="0">
                          <a:solidFill>
                            <a:srgbClr val="002060"/>
                          </a:solidFill>
                        </a:rPr>
                        <a:t>(刀、叉、匙)</a:t>
                      </a:r>
                    </a:p>
                    <a:p>
                      <a:pPr marL="457200" lvl="0" indent="-330200" rtl="0">
                        <a:spcBef>
                          <a:spcPts val="0"/>
                        </a:spcBef>
                        <a:buSzPct val="100000"/>
                        <a:buChar char="➔"/>
                      </a:pPr>
                      <a:r>
                        <a:rPr lang="en" sz="1600" dirty="0">
                          <a:solidFill>
                            <a:srgbClr val="002060"/>
                          </a:solidFill>
                        </a:rPr>
                        <a:t>用</a:t>
                      </a:r>
                      <a:r>
                        <a:rPr lang="en" sz="1600" b="1" u="sng" dirty="0">
                          <a:solidFill>
                            <a:srgbClr val="FF0000"/>
                          </a:solidFill>
                        </a:rPr>
                        <a:t>右手</a:t>
                      </a:r>
                      <a:r>
                        <a:rPr lang="en" sz="1600" dirty="0">
                          <a:solidFill>
                            <a:srgbClr val="002060"/>
                          </a:solidFill>
                        </a:rPr>
                        <a:t>拿食物</a:t>
                      </a:r>
                    </a:p>
                  </a:txBody>
                  <a:tcPr marL="91425" marR="91425" marT="91425" marB="91425">
                    <a:solidFill>
                      <a:srgbClr val="F9CB9C"/>
                    </a:solidFill>
                  </a:tcPr>
                </a:tc>
                <a:tc>
                  <a:txBody>
                    <a:bodyPr/>
                    <a:lstStyle/>
                    <a:p>
                      <a:pPr marL="457200" lvl="0" indent="-330200" rtl="0">
                        <a:spcBef>
                          <a:spcPts val="0"/>
                        </a:spcBef>
                        <a:buSzPct val="100000"/>
                        <a:buChar char="➔"/>
                      </a:pPr>
                      <a:r>
                        <a:rPr lang="en" sz="1600" dirty="0">
                          <a:solidFill>
                            <a:srgbClr val="002060"/>
                          </a:solidFill>
                        </a:rPr>
                        <a:t>主食：麵粉&amp;大米</a:t>
                      </a:r>
                    </a:p>
                    <a:p>
                      <a:pPr marL="457200" lvl="0" indent="-330200" rtl="0">
                        <a:spcBef>
                          <a:spcPts val="0"/>
                        </a:spcBef>
                        <a:buSzPct val="100000"/>
                        <a:buChar char="➔"/>
                      </a:pPr>
                      <a:r>
                        <a:rPr lang="en" sz="1600" dirty="0">
                          <a:solidFill>
                            <a:srgbClr val="002060"/>
                          </a:solidFill>
                        </a:rPr>
                        <a:t>伊斯蘭教徒</a:t>
                      </a:r>
                      <a:r>
                        <a:rPr lang="en" sz="1600" b="1" u="sng" dirty="0">
                          <a:solidFill>
                            <a:srgbClr val="FF0000"/>
                          </a:solidFill>
                        </a:rPr>
                        <a:t>不喝酒</a:t>
                      </a:r>
                    </a:p>
                    <a:p>
                      <a:pPr marL="457200" lvl="0" indent="-330200" rtl="0">
                        <a:spcBef>
                          <a:spcPts val="0"/>
                        </a:spcBef>
                        <a:buSzPct val="100000"/>
                        <a:buChar char="➔"/>
                      </a:pPr>
                      <a:r>
                        <a:rPr lang="en" sz="1600" dirty="0">
                          <a:solidFill>
                            <a:srgbClr val="002060"/>
                          </a:solidFill>
                        </a:rPr>
                        <a:t>伊斯蘭教徒不吃</a:t>
                      </a:r>
                      <a:r>
                        <a:rPr lang="en" sz="1600" b="1" u="sng" dirty="0">
                          <a:solidFill>
                            <a:srgbClr val="FF0000"/>
                          </a:solidFill>
                        </a:rPr>
                        <a:t>豬肉/含豬油食品</a:t>
                      </a:r>
                    </a:p>
                    <a:p>
                      <a:pPr marL="457200" lvl="0" indent="-330200" rtl="0">
                        <a:spcBef>
                          <a:spcPts val="0"/>
                        </a:spcBef>
                        <a:buSzPct val="100000"/>
                        <a:buChar char="➔"/>
                      </a:pPr>
                      <a:r>
                        <a:rPr lang="en" sz="1600" dirty="0">
                          <a:solidFill>
                            <a:srgbClr val="002060"/>
                          </a:solidFill>
                        </a:rPr>
                        <a:t>只吃</a:t>
                      </a:r>
                      <a:r>
                        <a:rPr lang="en" sz="1600" b="1" u="sng" dirty="0">
                          <a:solidFill>
                            <a:srgbClr val="FF0000"/>
                          </a:solidFill>
                        </a:rPr>
                        <a:t>經誦經屠宰肉類</a:t>
                      </a:r>
                      <a:r>
                        <a:rPr lang="en" sz="1600" b="1" u="sng" dirty="0"/>
                        <a:t> </a:t>
                      </a:r>
                      <a:r>
                        <a:rPr lang="en" sz="1600" dirty="0"/>
                        <a:t>(</a:t>
                      </a:r>
                      <a:r>
                        <a:rPr lang="en" sz="1600" dirty="0">
                          <a:solidFill>
                            <a:srgbClr val="002060"/>
                          </a:solidFill>
                        </a:rPr>
                        <a:t>清真食物)</a:t>
                      </a:r>
                    </a:p>
                    <a:p>
                      <a:pPr lvl="0" rtl="0">
                        <a:spcBef>
                          <a:spcPts val="0"/>
                        </a:spcBef>
                        <a:buNone/>
                      </a:pPr>
                      <a:endParaRPr sz="1600" dirty="0">
                        <a:solidFill>
                          <a:srgbClr val="002060"/>
                        </a:solidFill>
                      </a:endParaRPr>
                    </a:p>
                    <a:p>
                      <a:pPr marL="457200" lvl="0" indent="-330200" rtl="0">
                        <a:spcBef>
                          <a:spcPts val="0"/>
                        </a:spcBef>
                        <a:buSzPct val="100000"/>
                        <a:buChar char="➔"/>
                      </a:pPr>
                      <a:r>
                        <a:rPr lang="en" sz="1600" dirty="0">
                          <a:solidFill>
                            <a:srgbClr val="002060"/>
                          </a:solidFill>
                        </a:rPr>
                        <a:t>少用餐具 (刀、叉、匙)</a:t>
                      </a:r>
                    </a:p>
                    <a:p>
                      <a:pPr marL="457200" lvl="0" indent="-330200" rtl="0">
                        <a:spcBef>
                          <a:spcPts val="0"/>
                        </a:spcBef>
                        <a:buSzPct val="100000"/>
                        <a:buChar char="➔"/>
                      </a:pPr>
                      <a:r>
                        <a:rPr lang="en" sz="1600" dirty="0">
                          <a:solidFill>
                            <a:srgbClr val="002060"/>
                          </a:solidFill>
                        </a:rPr>
                        <a:t>用</a:t>
                      </a:r>
                      <a:r>
                        <a:rPr lang="en" sz="1600" b="1" u="sng" dirty="0">
                          <a:solidFill>
                            <a:srgbClr val="FF0000"/>
                          </a:solidFill>
                        </a:rPr>
                        <a:t>右手</a:t>
                      </a:r>
                      <a:r>
                        <a:rPr lang="en" sz="1600" dirty="0">
                          <a:solidFill>
                            <a:srgbClr val="002060"/>
                          </a:solidFill>
                        </a:rPr>
                        <a:t>拿食物</a:t>
                      </a:r>
                    </a:p>
                  </a:txBody>
                  <a:tcPr marL="91425" marR="91425" marT="91425" marB="91425">
                    <a:lnR w="9525" cap="flat" cmpd="sng">
                      <a:solidFill>
                        <a:schemeClr val="lt2"/>
                      </a:solidFill>
                      <a:prstDash val="solid"/>
                      <a:round/>
                      <a:headEnd type="none" w="med" len="med"/>
                      <a:tailEnd type="none" w="med" len="med"/>
                    </a:lnR>
                    <a:solidFill>
                      <a:srgbClr val="B6D7A8"/>
                    </a:solidFill>
                  </a:tcPr>
                </a:tc>
                <a:tc vMerge="1">
                  <a:txBody>
                    <a:bodyPr/>
                    <a:lstStyle/>
                    <a:p>
                      <a:endParaRPr lang="zh-HK"/>
                    </a:p>
                  </a:txBody>
                  <a:tcPr/>
                </a:tc>
              </a:tr>
            </a:tbl>
          </a:graphicData>
        </a:graphic>
      </p:graphicFrame>
      <p:pic>
        <p:nvPicPr>
          <p:cNvPr id="248" name="Shape 248"/>
          <p:cNvPicPr preferRelativeResize="0"/>
          <p:nvPr/>
        </p:nvPicPr>
        <p:blipFill>
          <a:blip r:embed="rId3">
            <a:alphaModFix/>
          </a:blip>
          <a:stretch>
            <a:fillRect/>
          </a:stretch>
        </p:blipFill>
        <p:spPr>
          <a:xfrm>
            <a:off x="2578625" y="0"/>
            <a:ext cx="777075" cy="777075"/>
          </a:xfrm>
          <a:prstGeom prst="rect">
            <a:avLst/>
          </a:prstGeom>
          <a:noFill/>
          <a:ln>
            <a:noFill/>
          </a:ln>
        </p:spPr>
      </p:pic>
      <p:sp>
        <p:nvSpPr>
          <p:cNvPr id="249" name="Shape 249"/>
          <p:cNvSpPr txBox="1"/>
          <p:nvPr/>
        </p:nvSpPr>
        <p:spPr>
          <a:xfrm>
            <a:off x="7030975" y="4722725"/>
            <a:ext cx="2925600" cy="422700"/>
          </a:xfrm>
          <a:prstGeom prst="rect">
            <a:avLst/>
          </a:prstGeom>
          <a:noFill/>
          <a:ln>
            <a:noFill/>
          </a:ln>
        </p:spPr>
        <p:txBody>
          <a:bodyPr lIns="91425" tIns="91425" rIns="91425" bIns="91425" anchor="t" anchorCtr="0">
            <a:noAutofit/>
          </a:bodyPr>
          <a:lstStyle/>
          <a:p>
            <a:pPr lvl="0" rtl="0">
              <a:spcBef>
                <a:spcPts val="0"/>
              </a:spcBef>
              <a:buNone/>
            </a:pPr>
            <a:r>
              <a:rPr lang="en"/>
              <a:t>（香港人權監察，2010）</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Shape 276" descr="螢幕快照 2017-08-31 下午11.24.28.png"/>
          <p:cNvPicPr preferRelativeResize="0"/>
          <p:nvPr/>
        </p:nvPicPr>
        <p:blipFill>
          <a:blip r:embed="rId3">
            <a:alphaModFix/>
          </a:blip>
          <a:stretch>
            <a:fillRect/>
          </a:stretch>
        </p:blipFill>
        <p:spPr>
          <a:xfrm>
            <a:off x="455375" y="515201"/>
            <a:ext cx="2571199" cy="4065024"/>
          </a:xfrm>
          <a:prstGeom prst="rect">
            <a:avLst/>
          </a:prstGeom>
          <a:noFill/>
          <a:ln>
            <a:noFill/>
          </a:ln>
        </p:spPr>
      </p:pic>
      <p:pic>
        <p:nvPicPr>
          <p:cNvPr id="277" name="Shape 277"/>
          <p:cNvPicPr preferRelativeResize="0"/>
          <p:nvPr/>
        </p:nvPicPr>
        <p:blipFill>
          <a:blip r:embed="rId4">
            <a:alphaModFix/>
          </a:blip>
          <a:stretch>
            <a:fillRect/>
          </a:stretch>
        </p:blipFill>
        <p:spPr>
          <a:xfrm>
            <a:off x="4636475" y="2938775"/>
            <a:ext cx="2876550" cy="2076450"/>
          </a:xfrm>
          <a:prstGeom prst="rect">
            <a:avLst/>
          </a:prstGeom>
          <a:noFill/>
          <a:ln>
            <a:noFill/>
          </a:ln>
        </p:spPr>
      </p:pic>
      <p:pic>
        <p:nvPicPr>
          <p:cNvPr id="278" name="Shape 278"/>
          <p:cNvPicPr preferRelativeResize="0"/>
          <p:nvPr/>
        </p:nvPicPr>
        <p:blipFill>
          <a:blip r:embed="rId5">
            <a:alphaModFix/>
          </a:blip>
          <a:stretch>
            <a:fillRect/>
          </a:stretch>
        </p:blipFill>
        <p:spPr>
          <a:xfrm>
            <a:off x="6727187" y="237250"/>
            <a:ext cx="2162175" cy="2667000"/>
          </a:xfrm>
          <a:prstGeom prst="rect">
            <a:avLst/>
          </a:prstGeom>
          <a:noFill/>
          <a:ln>
            <a:noFill/>
          </a:ln>
        </p:spPr>
      </p:pic>
      <p:pic>
        <p:nvPicPr>
          <p:cNvPr id="279" name="Shape 279"/>
          <p:cNvPicPr preferRelativeResize="0"/>
          <p:nvPr/>
        </p:nvPicPr>
        <p:blipFill>
          <a:blip r:embed="rId6">
            <a:alphaModFix/>
          </a:blip>
          <a:stretch>
            <a:fillRect/>
          </a:stretch>
        </p:blipFill>
        <p:spPr>
          <a:xfrm>
            <a:off x="3200737" y="342650"/>
            <a:ext cx="2543174" cy="2543175"/>
          </a:xfrm>
          <a:prstGeom prst="rect">
            <a:avLst/>
          </a:prstGeom>
          <a:noFill/>
          <a:ln>
            <a:noFill/>
          </a:ln>
        </p:spPr>
      </p:pic>
      <p:sp>
        <p:nvSpPr>
          <p:cNvPr id="280" name="Shape 280"/>
          <p:cNvSpPr/>
          <p:nvPr/>
        </p:nvSpPr>
        <p:spPr>
          <a:xfrm>
            <a:off x="3629750" y="2312775"/>
            <a:ext cx="1798800" cy="492600"/>
          </a:xfrm>
          <a:prstGeom prst="roundRect">
            <a:avLst>
              <a:gd name="adj" fmla="val 16667"/>
            </a:avLst>
          </a:prstGeom>
          <a:solidFill>
            <a:srgbClr val="FFF2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sz="1800" dirty="0"/>
              <a:t>尼泊爾帽</a:t>
            </a:r>
          </a:p>
        </p:txBody>
      </p:sp>
      <p:sp>
        <p:nvSpPr>
          <p:cNvPr id="281" name="Shape 281"/>
          <p:cNvSpPr/>
          <p:nvPr/>
        </p:nvSpPr>
        <p:spPr>
          <a:xfrm>
            <a:off x="7242962" y="2543325"/>
            <a:ext cx="1798800" cy="492600"/>
          </a:xfrm>
          <a:prstGeom prst="roundRect">
            <a:avLst>
              <a:gd name="adj" fmla="val 16667"/>
            </a:avLst>
          </a:prstGeom>
          <a:solidFill>
            <a:srgbClr val="FFF2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800" dirty="0"/>
              <a:t>印度頭巾帽</a:t>
            </a:r>
          </a:p>
        </p:txBody>
      </p:sp>
      <p:sp>
        <p:nvSpPr>
          <p:cNvPr id="282" name="Shape 282"/>
          <p:cNvSpPr/>
          <p:nvPr/>
        </p:nvSpPr>
        <p:spPr>
          <a:xfrm>
            <a:off x="7090575" y="4459225"/>
            <a:ext cx="1798800" cy="492600"/>
          </a:xfrm>
          <a:prstGeom prst="roundRect">
            <a:avLst>
              <a:gd name="adj" fmla="val 16667"/>
            </a:avLst>
          </a:prstGeom>
          <a:solidFill>
            <a:srgbClr val="FFF2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800" dirty="0"/>
              <a:t>伊斯蘭帽</a:t>
            </a:r>
          </a:p>
        </p:txBody>
      </p:sp>
      <p:sp>
        <p:nvSpPr>
          <p:cNvPr id="283" name="Shape 283"/>
          <p:cNvSpPr/>
          <p:nvPr/>
        </p:nvSpPr>
        <p:spPr>
          <a:xfrm>
            <a:off x="280750" y="410050"/>
            <a:ext cx="449100" cy="492600"/>
          </a:xfrm>
          <a:prstGeom prst="ellipse">
            <a:avLst/>
          </a:prstGeom>
          <a:solidFill>
            <a:srgbClr val="E06666"/>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en">
                <a:solidFill>
                  <a:srgbClr val="FFFFFF"/>
                </a:solidFill>
              </a:rPr>
              <a:t>1</a:t>
            </a:r>
          </a:p>
        </p:txBody>
      </p:sp>
      <p:sp>
        <p:nvSpPr>
          <p:cNvPr id="284" name="Shape 284"/>
          <p:cNvSpPr/>
          <p:nvPr/>
        </p:nvSpPr>
        <p:spPr>
          <a:xfrm>
            <a:off x="6486500" y="74725"/>
            <a:ext cx="449100" cy="492600"/>
          </a:xfrm>
          <a:prstGeom prst="ellipse">
            <a:avLst/>
          </a:prstGeom>
          <a:solidFill>
            <a:srgbClr val="E06666"/>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a:solidFill>
                  <a:srgbClr val="FFFFFF"/>
                </a:solidFill>
              </a:rPr>
              <a:t>3</a:t>
            </a:r>
          </a:p>
        </p:txBody>
      </p:sp>
      <p:sp>
        <p:nvSpPr>
          <p:cNvPr id="285" name="Shape 285"/>
          <p:cNvSpPr/>
          <p:nvPr/>
        </p:nvSpPr>
        <p:spPr>
          <a:xfrm>
            <a:off x="3026575" y="164550"/>
            <a:ext cx="555900" cy="492600"/>
          </a:xfrm>
          <a:prstGeom prst="ellipse">
            <a:avLst/>
          </a:prstGeom>
          <a:solidFill>
            <a:srgbClr val="E06666"/>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a:solidFill>
                  <a:srgbClr val="FFFFFF"/>
                </a:solidFill>
              </a:rPr>
              <a:t>2</a:t>
            </a:r>
          </a:p>
        </p:txBody>
      </p:sp>
      <p:sp>
        <p:nvSpPr>
          <p:cNvPr id="286" name="Shape 286"/>
          <p:cNvSpPr/>
          <p:nvPr/>
        </p:nvSpPr>
        <p:spPr>
          <a:xfrm>
            <a:off x="4709750" y="3090850"/>
            <a:ext cx="501000" cy="492600"/>
          </a:xfrm>
          <a:prstGeom prst="ellipse">
            <a:avLst/>
          </a:prstGeom>
          <a:solidFill>
            <a:srgbClr val="E06666"/>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a:solidFill>
                  <a:srgbClr val="FFFFFF"/>
                </a:solidFill>
              </a:rPr>
              <a:t>4</a:t>
            </a:r>
          </a:p>
        </p:txBody>
      </p:sp>
      <p:sp>
        <p:nvSpPr>
          <p:cNvPr id="3" name="Rounded Rectangular Callout 2"/>
          <p:cNvSpPr/>
          <p:nvPr/>
        </p:nvSpPr>
        <p:spPr>
          <a:xfrm>
            <a:off x="3099670" y="2966566"/>
            <a:ext cx="1610080" cy="1233767"/>
          </a:xfrm>
          <a:prstGeom prst="wedgeRoundRectCallou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r>
              <a:rPr lang="en" sz="2000" b="1" dirty="0" smtClean="0">
                <a:solidFill>
                  <a:srgbClr val="00B050"/>
                </a:solidFill>
              </a:rPr>
              <a:t>尼泊爾帽/</a:t>
            </a:r>
          </a:p>
          <a:p>
            <a:pPr algn="ctr"/>
            <a:r>
              <a:rPr lang="en" sz="2000" b="1" dirty="0" smtClean="0">
                <a:solidFill>
                  <a:srgbClr val="00B050"/>
                </a:solidFill>
              </a:rPr>
              <a:t>伊斯蘭帽/</a:t>
            </a:r>
          </a:p>
          <a:p>
            <a:pPr lvl="0" algn="ctr"/>
            <a:r>
              <a:rPr lang="en" sz="2000" b="1" dirty="0" smtClean="0">
                <a:solidFill>
                  <a:srgbClr val="00B050"/>
                </a:solidFill>
              </a:rPr>
              <a:t>印度頭巾帽</a:t>
            </a:r>
            <a:endParaRPr lang="en" sz="2000" b="1"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80"/>
                                        </p:tgtEl>
                                        <p:attrNameLst>
                                          <p:attrName>style.visibility</p:attrName>
                                        </p:attrNameLst>
                                      </p:cBhvr>
                                      <p:to>
                                        <p:strVal val="visible"/>
                                      </p:to>
                                    </p:set>
                                    <p:animEffect transition="in" filter="fade">
                                      <p:cBhvr>
                                        <p:cTn id="11" dur="1000"/>
                                        <p:tgtEl>
                                          <p:spTgt spid="28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81"/>
                                        </p:tgtEl>
                                        <p:attrNameLst>
                                          <p:attrName>style.visibility</p:attrName>
                                        </p:attrNameLst>
                                      </p:cBhvr>
                                      <p:to>
                                        <p:strVal val="visible"/>
                                      </p:to>
                                    </p:set>
                                    <p:animEffect transition="in" filter="fade">
                                      <p:cBhvr>
                                        <p:cTn id="16" dur="1000"/>
                                        <p:tgtEl>
                                          <p:spTgt spid="28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82"/>
                                        </p:tgtEl>
                                        <p:attrNameLst>
                                          <p:attrName>style.visibility</p:attrName>
                                        </p:attrNameLst>
                                      </p:cBhvr>
                                      <p:to>
                                        <p:strVal val="visible"/>
                                      </p:to>
                                    </p:set>
                                    <p:animEffect transition="in" filter="fade">
                                      <p:cBhvr>
                                        <p:cTn id="21" dur="1000"/>
                                        <p:tgtEl>
                                          <p:spTgt spid="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Shape 304"/>
          <p:cNvSpPr txBox="1">
            <a:spLocks noGrp="1"/>
          </p:cNvSpPr>
          <p:nvPr>
            <p:ph type="title"/>
          </p:nvPr>
        </p:nvSpPr>
        <p:spPr>
          <a:xfrm>
            <a:off x="-50150" y="1352325"/>
            <a:ext cx="4673100" cy="2838300"/>
          </a:xfrm>
          <a:prstGeom prst="rect">
            <a:avLst/>
          </a:prstGeom>
        </p:spPr>
        <p:txBody>
          <a:bodyPr lIns="91425" tIns="91425" rIns="91425" bIns="91425" anchor="ctr" anchorCtr="0">
            <a:noAutofit/>
          </a:bodyPr>
          <a:lstStyle/>
          <a:p>
            <a:pPr lvl="0" rtl="0">
              <a:spcBef>
                <a:spcPts val="0"/>
              </a:spcBef>
              <a:buNone/>
            </a:pPr>
            <a:r>
              <a:rPr lang="en" sz="4800"/>
              <a:t>3. Potentials in Thinking &amp; Learning</a:t>
            </a:r>
          </a:p>
          <a:p>
            <a:pPr lvl="0" rtl="0">
              <a:spcBef>
                <a:spcPts val="0"/>
              </a:spcBef>
              <a:buNone/>
            </a:pPr>
            <a:r>
              <a:rPr lang="en" sz="4800"/>
              <a:t>(Education) </a:t>
            </a:r>
          </a:p>
        </p:txBody>
      </p:sp>
      <p:sp>
        <p:nvSpPr>
          <p:cNvPr id="305" name="Shape 305"/>
          <p:cNvSpPr txBox="1">
            <a:spLocks noGrp="1"/>
          </p:cNvSpPr>
          <p:nvPr>
            <p:ph type="body" idx="2"/>
          </p:nvPr>
        </p:nvSpPr>
        <p:spPr>
          <a:xfrm>
            <a:off x="4939500" y="724200"/>
            <a:ext cx="4204500" cy="3695100"/>
          </a:xfrm>
          <a:prstGeom prst="rect">
            <a:avLst/>
          </a:prstGeom>
        </p:spPr>
        <p:txBody>
          <a:bodyPr lIns="91425" tIns="91425" rIns="91425" bIns="91425" anchor="ctr" anchorCtr="0">
            <a:noAutofit/>
          </a:bodyPr>
          <a:lstStyle/>
          <a:p>
            <a:pPr marL="457200" lvl="0" indent="-381000" rtl="0">
              <a:spcBef>
                <a:spcPts val="0"/>
              </a:spcBef>
              <a:buSzPct val="100000"/>
              <a:buChar char="●"/>
            </a:pPr>
            <a:r>
              <a:rPr lang="en" sz="3600" b="1" dirty="0"/>
              <a:t>Discrimination</a:t>
            </a:r>
            <a:br>
              <a:rPr lang="en" sz="3600" b="1" dirty="0"/>
            </a:br>
            <a:endParaRPr lang="en" sz="3600" b="1" dirty="0"/>
          </a:p>
          <a:p>
            <a:pPr marL="457200" lvl="0" indent="-381000" rtl="0">
              <a:spcBef>
                <a:spcPts val="0"/>
              </a:spcBef>
              <a:buSzPct val="100000"/>
              <a:buChar char="●"/>
            </a:pPr>
            <a:r>
              <a:rPr lang="en" sz="3600" b="1" dirty="0"/>
              <a:t>Inclusion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Shape 310"/>
          <p:cNvSpPr txBox="1">
            <a:spLocks noGrp="1"/>
          </p:cNvSpPr>
          <p:nvPr>
            <p:ph type="title"/>
          </p:nvPr>
        </p:nvSpPr>
        <p:spPr>
          <a:xfrm>
            <a:off x="311700" y="814800"/>
            <a:ext cx="8571300" cy="1562400"/>
          </a:xfrm>
          <a:prstGeom prst="rect">
            <a:avLst/>
          </a:prstGeom>
        </p:spPr>
        <p:txBody>
          <a:bodyPr lIns="91425" tIns="91425" rIns="91425" bIns="91425" anchor="ctr" anchorCtr="0">
            <a:noAutofit/>
          </a:bodyPr>
          <a:lstStyle/>
          <a:p>
            <a:pPr lvl="0">
              <a:spcBef>
                <a:spcPts val="0"/>
              </a:spcBef>
              <a:buNone/>
            </a:pPr>
            <a:r>
              <a:rPr lang="en" sz="6000"/>
              <a:t>3.1. Discrimination</a:t>
            </a:r>
          </a:p>
        </p:txBody>
      </p:sp>
      <p:pic>
        <p:nvPicPr>
          <p:cNvPr id="311" name="Shape 311"/>
          <p:cNvPicPr preferRelativeResize="0"/>
          <p:nvPr/>
        </p:nvPicPr>
        <p:blipFill>
          <a:blip r:embed="rId3">
            <a:alphaModFix/>
          </a:blip>
          <a:stretch>
            <a:fillRect/>
          </a:stretch>
        </p:blipFill>
        <p:spPr>
          <a:xfrm>
            <a:off x="2249575" y="2721050"/>
            <a:ext cx="5229225" cy="2209800"/>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graphicFrame>
        <p:nvGraphicFramePr>
          <p:cNvPr id="316" name="Shape 316"/>
          <p:cNvGraphicFramePr/>
          <p:nvPr>
            <p:extLst>
              <p:ext uri="{D42A27DB-BD31-4B8C-83A1-F6EECF244321}">
                <p14:modId xmlns:p14="http://schemas.microsoft.com/office/powerpoint/2010/main" val="1393309245"/>
              </p:ext>
            </p:extLst>
          </p:nvPr>
        </p:nvGraphicFramePr>
        <p:xfrm>
          <a:off x="397550" y="1042800"/>
          <a:ext cx="8448600" cy="3727650"/>
        </p:xfrm>
        <a:graphic>
          <a:graphicData uri="http://schemas.openxmlformats.org/drawingml/2006/table">
            <a:tbl>
              <a:tblPr>
                <a:noFill/>
                <a:tableStyleId>{88B90074-4767-4465-8F93-2F679A0E301B}</a:tableStyleId>
              </a:tblPr>
              <a:tblGrid>
                <a:gridCol w="941850"/>
                <a:gridCol w="3776050"/>
                <a:gridCol w="3730700"/>
              </a:tblGrid>
              <a:tr h="755375">
                <a:tc rowSpan="2">
                  <a:txBody>
                    <a:bodyPr/>
                    <a:lstStyle/>
                    <a:p>
                      <a:pPr lvl="0" rtl="0">
                        <a:spcBef>
                          <a:spcPts val="0"/>
                        </a:spcBef>
                        <a:buNone/>
                      </a:pPr>
                      <a:r>
                        <a:rPr lang="en" sz="2400" b="1" dirty="0">
                          <a:solidFill>
                            <a:srgbClr val="002060"/>
                          </a:solidFill>
                        </a:rPr>
                        <a:t>過往</a:t>
                      </a:r>
                    </a:p>
                  </a:txBody>
                  <a:tcPr marL="91425" marR="91425" marT="91425" marB="91425" anchor="ctr">
                    <a:lnL w="19050" cap="flat" cmpd="sng">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solidFill>
                      <a:srgbClr val="D9D9D9"/>
                    </a:solidFill>
                  </a:tcPr>
                </a:tc>
                <a:tc>
                  <a:txBody>
                    <a:bodyPr/>
                    <a:lstStyle/>
                    <a:p>
                      <a:pPr lvl="0" algn="ctr" rtl="0">
                        <a:spcBef>
                          <a:spcPts val="0"/>
                        </a:spcBef>
                        <a:buNone/>
                      </a:pPr>
                      <a:r>
                        <a:rPr lang="en" sz="2400" b="1" dirty="0">
                          <a:solidFill>
                            <a:srgbClr val="002060"/>
                          </a:solidFill>
                        </a:rPr>
                        <a:t>香港華人 (Majority)</a:t>
                      </a:r>
                    </a:p>
                  </a:txBody>
                  <a:tcPr marL="91425" marR="91425" marT="91425" marB="91425" anchor="ctr">
                    <a:lnL w="19050" cap="flat" cmpd="sng">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solidFill>
                      <a:srgbClr val="F4CCCC"/>
                    </a:solidFill>
                  </a:tcPr>
                </a:tc>
                <a:tc>
                  <a:txBody>
                    <a:bodyPr/>
                    <a:lstStyle/>
                    <a:p>
                      <a:pPr lvl="0" algn="ctr" rtl="0">
                        <a:spcBef>
                          <a:spcPts val="0"/>
                        </a:spcBef>
                        <a:buNone/>
                      </a:pPr>
                      <a:r>
                        <a:rPr lang="en" sz="2400" b="1" dirty="0">
                          <a:solidFill>
                            <a:srgbClr val="002060"/>
                          </a:solidFill>
                        </a:rPr>
                        <a:t>南亞裔人士 (Minority)</a:t>
                      </a:r>
                    </a:p>
                  </a:txBody>
                  <a:tcPr marL="91425" marR="91425" marT="91425" marB="91425" anchor="ctr">
                    <a:lnL w="19050" cap="flat" cmpd="sng">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solidFill>
                      <a:srgbClr val="F9CB9C"/>
                    </a:solidFill>
                  </a:tcPr>
                </a:tc>
              </a:tr>
              <a:tr h="2972275">
                <a:tc vMerge="1">
                  <a:txBody>
                    <a:bodyPr/>
                    <a:lstStyle/>
                    <a:p>
                      <a:endParaRPr lang="zh-HK"/>
                    </a:p>
                  </a:txBody>
                  <a:tcPr/>
                </a:tc>
                <a:tc>
                  <a:txBody>
                    <a:bodyPr/>
                    <a:lstStyle/>
                    <a:p>
                      <a:pPr lvl="0" rtl="0">
                        <a:spcBef>
                          <a:spcPts val="0"/>
                        </a:spcBef>
                        <a:buNone/>
                      </a:pPr>
                      <a:endParaRPr sz="2000" u="sng">
                        <a:solidFill>
                          <a:srgbClr val="FF0000"/>
                        </a:solidFill>
                      </a:endParaRPr>
                    </a:p>
                  </a:txBody>
                  <a:tcPr marL="91425" marR="91425" marT="91425" marB="91425">
                    <a:lnL w="19050" cap="flat" cmpd="sng">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solidFill>
                      <a:srgbClr val="F4CCCC"/>
                    </a:solidFill>
                  </a:tcPr>
                </a:tc>
                <a:tc>
                  <a:txBody>
                    <a:bodyPr/>
                    <a:lstStyle/>
                    <a:p>
                      <a:pPr lvl="0" algn="ctr" rtl="0">
                        <a:spcBef>
                          <a:spcPts val="0"/>
                        </a:spcBef>
                        <a:buNone/>
                      </a:pPr>
                      <a:endParaRPr sz="1800">
                        <a:latin typeface="Tahoma"/>
                        <a:ea typeface="Tahoma"/>
                        <a:cs typeface="Tahoma"/>
                        <a:sym typeface="Tahoma"/>
                      </a:endParaRPr>
                    </a:p>
                  </a:txBody>
                  <a:tcPr marL="91425" marR="91425" marT="91425" marB="91425">
                    <a:lnL w="19050" cap="flat" cmpd="sng">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solidFill>
                      <a:srgbClr val="F9CB9C"/>
                    </a:solidFill>
                  </a:tcPr>
                </a:tc>
              </a:tr>
            </a:tbl>
          </a:graphicData>
        </a:graphic>
      </p:graphicFrame>
      <p:sp>
        <p:nvSpPr>
          <p:cNvPr id="317" name="Shape 317"/>
          <p:cNvSpPr/>
          <p:nvPr/>
        </p:nvSpPr>
        <p:spPr>
          <a:xfrm>
            <a:off x="137350" y="165225"/>
            <a:ext cx="8638500" cy="727800"/>
          </a:xfrm>
          <a:prstGeom prst="doubleWave">
            <a:avLst>
              <a:gd name="adj1" fmla="val 6250"/>
              <a:gd name="adj2" fmla="val -27"/>
            </a:avLst>
          </a:prstGeom>
          <a:solidFill>
            <a:srgbClr val="FCE5CD"/>
          </a:solidFill>
          <a:ln>
            <a:noFill/>
          </a:ln>
        </p:spPr>
        <p:txBody>
          <a:bodyPr lIns="91425" tIns="91425" rIns="91425" bIns="91425" anchor="ctr" anchorCtr="0">
            <a:noAutofit/>
          </a:bodyPr>
          <a:lstStyle/>
          <a:p>
            <a:pPr lvl="0" rtl="0">
              <a:lnSpc>
                <a:spcPct val="115000"/>
              </a:lnSpc>
              <a:spcBef>
                <a:spcPts val="0"/>
              </a:spcBef>
              <a:spcAft>
                <a:spcPts val="1600"/>
              </a:spcAft>
              <a:buNone/>
            </a:pPr>
            <a:endParaRPr sz="3600" b="1">
              <a:solidFill>
                <a:schemeClr val="accent1"/>
              </a:solidFill>
              <a:latin typeface="PT Sans Narrow"/>
              <a:ea typeface="PT Sans Narrow"/>
              <a:cs typeface="PT Sans Narrow"/>
              <a:sym typeface="PT Sans Narrow"/>
            </a:endParaRPr>
          </a:p>
        </p:txBody>
      </p:sp>
      <p:sp>
        <p:nvSpPr>
          <p:cNvPr id="318" name="Shape 318"/>
          <p:cNvSpPr txBox="1"/>
          <p:nvPr/>
        </p:nvSpPr>
        <p:spPr>
          <a:xfrm>
            <a:off x="3223250" y="4349525"/>
            <a:ext cx="2288700" cy="278400"/>
          </a:xfrm>
          <a:prstGeom prst="rect">
            <a:avLst/>
          </a:prstGeom>
          <a:noFill/>
          <a:ln>
            <a:noFill/>
          </a:ln>
        </p:spPr>
        <p:txBody>
          <a:bodyPr lIns="91425" tIns="91425" rIns="91425" bIns="91425" anchor="t" anchorCtr="0">
            <a:noAutofit/>
          </a:bodyPr>
          <a:lstStyle/>
          <a:p>
            <a:pPr lvl="0" rtl="0">
              <a:spcBef>
                <a:spcPts val="0"/>
              </a:spcBef>
              <a:buNone/>
            </a:pPr>
            <a:r>
              <a:rPr lang="en"/>
              <a:t>(Chan &amp; Wong, 2005)</a:t>
            </a:r>
          </a:p>
        </p:txBody>
      </p:sp>
      <p:sp>
        <p:nvSpPr>
          <p:cNvPr id="319" name="Shape 319"/>
          <p:cNvSpPr txBox="1"/>
          <p:nvPr/>
        </p:nvSpPr>
        <p:spPr>
          <a:xfrm>
            <a:off x="6198350" y="4018325"/>
            <a:ext cx="2571600" cy="457200"/>
          </a:xfrm>
          <a:prstGeom prst="rect">
            <a:avLst/>
          </a:prstGeom>
          <a:noFill/>
          <a:ln>
            <a:noFill/>
          </a:ln>
        </p:spPr>
        <p:txBody>
          <a:bodyPr lIns="91425" tIns="91425" rIns="91425" bIns="91425" anchor="t" anchorCtr="0">
            <a:noAutofit/>
          </a:bodyPr>
          <a:lstStyle/>
          <a:p>
            <a:pPr lvl="0">
              <a:spcBef>
                <a:spcPts val="0"/>
              </a:spcBef>
              <a:buNone/>
            </a:pPr>
            <a:r>
              <a:rPr lang="en"/>
              <a:t>(中文大學社會工作學系，2004，檢自香港人權監察，2010）</a:t>
            </a:r>
          </a:p>
        </p:txBody>
      </p:sp>
      <p:sp>
        <p:nvSpPr>
          <p:cNvPr id="320" name="Shape 320"/>
          <p:cNvSpPr txBox="1"/>
          <p:nvPr/>
        </p:nvSpPr>
        <p:spPr>
          <a:xfrm>
            <a:off x="5234450" y="1875025"/>
            <a:ext cx="3351300" cy="2219400"/>
          </a:xfrm>
          <a:prstGeom prst="rect">
            <a:avLst/>
          </a:prstGeom>
          <a:noFill/>
          <a:ln>
            <a:noFill/>
          </a:ln>
        </p:spPr>
        <p:txBody>
          <a:bodyPr lIns="91425" tIns="91425" rIns="91425" bIns="91425" anchor="t" anchorCtr="0">
            <a:noAutofit/>
          </a:bodyPr>
          <a:lstStyle/>
          <a:p>
            <a:pPr marL="342900" lvl="0" indent="-307340" rtl="0">
              <a:spcBef>
                <a:spcPts val="0"/>
              </a:spcBef>
              <a:buClr>
                <a:srgbClr val="000000"/>
              </a:buClr>
              <a:buSzPct val="100000"/>
              <a:buChar char="➔"/>
            </a:pPr>
            <a:r>
              <a:rPr lang="en" sz="2000">
                <a:latin typeface="Tahoma"/>
                <a:ea typeface="Tahoma"/>
                <a:cs typeface="Tahoma"/>
                <a:sym typeface="Tahoma"/>
              </a:rPr>
              <a:t>全港有</a:t>
            </a:r>
            <a:r>
              <a:rPr lang="en" sz="2000" b="1" u="sng">
                <a:solidFill>
                  <a:srgbClr val="FF0000"/>
                </a:solidFill>
                <a:latin typeface="Tahoma"/>
                <a:ea typeface="Tahoma"/>
                <a:cs typeface="Tahoma"/>
                <a:sym typeface="Tahoma"/>
              </a:rPr>
              <a:t>三分之二</a:t>
            </a:r>
            <a:r>
              <a:rPr lang="en" sz="2000">
                <a:latin typeface="Tahoma"/>
                <a:ea typeface="Tahoma"/>
                <a:cs typeface="Tahoma"/>
                <a:sym typeface="Tahoma"/>
              </a:rPr>
              <a:t>少數族裔認為受到</a:t>
            </a:r>
            <a:r>
              <a:rPr lang="en" sz="2000" b="1" u="sng">
                <a:solidFill>
                  <a:srgbClr val="FF0000"/>
                </a:solidFill>
                <a:latin typeface="Tahoma"/>
                <a:ea typeface="Tahoma"/>
                <a:cs typeface="Tahoma"/>
                <a:sym typeface="Tahoma"/>
              </a:rPr>
              <a:t>歧視</a:t>
            </a:r>
          </a:p>
          <a:p>
            <a:pPr lvl="0">
              <a:spcBef>
                <a:spcPts val="0"/>
              </a:spcBef>
              <a:buNone/>
            </a:pPr>
            <a:endParaRPr sz="2000">
              <a:latin typeface="Tahoma"/>
              <a:ea typeface="Tahoma"/>
              <a:cs typeface="Tahoma"/>
              <a:sym typeface="Tahoma"/>
            </a:endParaRPr>
          </a:p>
          <a:p>
            <a:pPr lvl="0">
              <a:spcBef>
                <a:spcPts val="0"/>
              </a:spcBef>
              <a:buNone/>
            </a:pPr>
            <a:endParaRPr sz="2000">
              <a:latin typeface="Tahoma"/>
              <a:ea typeface="Tahoma"/>
              <a:cs typeface="Tahoma"/>
              <a:sym typeface="Tahoma"/>
            </a:endParaRPr>
          </a:p>
          <a:p>
            <a:pPr marL="342900" lvl="0" indent="-307340" rtl="0">
              <a:spcBef>
                <a:spcPts val="0"/>
              </a:spcBef>
              <a:buClr>
                <a:srgbClr val="000000"/>
              </a:buClr>
              <a:buSzPct val="100000"/>
              <a:buChar char="➔"/>
            </a:pPr>
            <a:r>
              <a:rPr lang="en" sz="2000" b="1" u="sng">
                <a:solidFill>
                  <a:srgbClr val="FF0000"/>
                </a:solidFill>
                <a:latin typeface="Tahoma"/>
                <a:ea typeface="Tahoma"/>
                <a:cs typeface="Tahoma"/>
                <a:sym typeface="Tahoma"/>
              </a:rPr>
              <a:t>超過半數</a:t>
            </a:r>
            <a:r>
              <a:rPr lang="en" sz="2000">
                <a:latin typeface="Tahoma"/>
                <a:ea typeface="Tahoma"/>
                <a:cs typeface="Tahoma"/>
                <a:sym typeface="Tahoma"/>
              </a:rPr>
              <a:t>的少數族裔覺得</a:t>
            </a:r>
            <a:r>
              <a:rPr lang="en" sz="2000" b="1" u="sng">
                <a:solidFill>
                  <a:srgbClr val="FF0000"/>
                </a:solidFill>
                <a:latin typeface="Tahoma"/>
                <a:ea typeface="Tahoma"/>
                <a:cs typeface="Tahoma"/>
                <a:sym typeface="Tahoma"/>
              </a:rPr>
              <a:t>種族歧視</a:t>
            </a:r>
            <a:r>
              <a:rPr lang="en" sz="2000">
                <a:latin typeface="Tahoma"/>
                <a:ea typeface="Tahoma"/>
                <a:cs typeface="Tahoma"/>
                <a:sym typeface="Tahoma"/>
              </a:rPr>
              <a:t>在香港是</a:t>
            </a:r>
            <a:r>
              <a:rPr lang="en" sz="2000" b="1" u="sng">
                <a:solidFill>
                  <a:srgbClr val="FF0000"/>
                </a:solidFill>
                <a:latin typeface="Tahoma"/>
                <a:ea typeface="Tahoma"/>
                <a:cs typeface="Tahoma"/>
                <a:sym typeface="Tahoma"/>
              </a:rPr>
              <a:t>嚴重</a:t>
            </a:r>
            <a:r>
              <a:rPr lang="en" sz="2000">
                <a:latin typeface="Tahoma"/>
                <a:ea typeface="Tahoma"/>
                <a:cs typeface="Tahoma"/>
                <a:sym typeface="Tahoma"/>
              </a:rPr>
              <a:t>的問題</a:t>
            </a:r>
          </a:p>
          <a:p>
            <a:pPr lvl="0" algn="l" rtl="0">
              <a:spcBef>
                <a:spcPts val="0"/>
              </a:spcBef>
              <a:buNone/>
            </a:pPr>
            <a:endParaRPr sz="1800">
              <a:latin typeface="Tahoma"/>
              <a:ea typeface="Tahoma"/>
              <a:cs typeface="Tahoma"/>
              <a:sym typeface="Tahoma"/>
            </a:endParaRPr>
          </a:p>
        </p:txBody>
      </p:sp>
      <p:sp>
        <p:nvSpPr>
          <p:cNvPr id="321" name="Shape 321"/>
          <p:cNvSpPr txBox="1"/>
          <p:nvPr/>
        </p:nvSpPr>
        <p:spPr>
          <a:xfrm>
            <a:off x="1423375" y="1875025"/>
            <a:ext cx="3554100" cy="2612700"/>
          </a:xfrm>
          <a:prstGeom prst="rect">
            <a:avLst/>
          </a:prstGeom>
          <a:noFill/>
          <a:ln>
            <a:noFill/>
          </a:ln>
        </p:spPr>
        <p:txBody>
          <a:bodyPr lIns="91425" tIns="91425" rIns="91425" bIns="91425" anchor="t" anchorCtr="0">
            <a:noAutofit/>
          </a:bodyPr>
          <a:lstStyle/>
          <a:p>
            <a:pPr marL="457200" lvl="0" indent="-355600" rtl="0">
              <a:spcBef>
                <a:spcPts val="0"/>
              </a:spcBef>
              <a:buSzPct val="100000"/>
              <a:buChar char="➔"/>
            </a:pPr>
            <a:r>
              <a:rPr lang="en" sz="2000" b="1" u="sng">
                <a:solidFill>
                  <a:srgbClr val="FF0000"/>
                </a:solidFill>
              </a:rPr>
              <a:t>60%</a:t>
            </a:r>
            <a:r>
              <a:rPr lang="en" sz="2000"/>
              <a:t>受訪者認同香港人對非華裔人士有</a:t>
            </a:r>
            <a:r>
              <a:rPr lang="en" sz="2000" b="1" u="sng">
                <a:solidFill>
                  <a:srgbClr val="FF0000"/>
                </a:solidFill>
              </a:rPr>
              <a:t>負面印象</a:t>
            </a:r>
          </a:p>
        </p:txBody>
      </p:sp>
      <p:sp>
        <p:nvSpPr>
          <p:cNvPr id="322" name="Shape 322"/>
          <p:cNvSpPr txBox="1"/>
          <p:nvPr/>
        </p:nvSpPr>
        <p:spPr>
          <a:xfrm>
            <a:off x="232200" y="325100"/>
            <a:ext cx="7338000" cy="4644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None/>
            </a:pPr>
            <a:r>
              <a:rPr lang="en" sz="2800" b="1">
                <a:solidFill>
                  <a:schemeClr val="accent1"/>
                </a:solidFill>
                <a:latin typeface="PT Sans Narrow"/>
                <a:ea typeface="PT Sans Narrow"/>
                <a:cs typeface="PT Sans Narrow"/>
                <a:sym typeface="PT Sans Narrow"/>
              </a:rPr>
              <a:t>3.1. </a:t>
            </a:r>
            <a:r>
              <a:rPr lang="en" sz="2800" b="1">
                <a:solidFill>
                  <a:srgbClr val="0000FF"/>
                </a:solidFill>
                <a:latin typeface="PT Sans Narrow"/>
                <a:ea typeface="PT Sans Narrow"/>
                <a:cs typeface="PT Sans Narrow"/>
                <a:sym typeface="PT Sans Narrow"/>
              </a:rPr>
              <a:t>歧視是否存在於香港的多元社會中？</a:t>
            </a:r>
          </a:p>
          <a:p>
            <a:pPr lvl="0">
              <a:spcBef>
                <a:spcPts val="0"/>
              </a:spcBef>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fade">
                                      <p:cBhvr>
                                        <p:cTn id="7" dur="1000"/>
                                        <p:tgtEl>
                                          <p:spTgt spid="3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8"/>
                                        </p:tgtEl>
                                        <p:attrNameLst>
                                          <p:attrName>style.visibility</p:attrName>
                                        </p:attrNameLst>
                                      </p:cBhvr>
                                      <p:to>
                                        <p:strVal val="visible"/>
                                      </p:to>
                                    </p:set>
                                    <p:animEffect transition="in" filter="fade">
                                      <p:cBhvr>
                                        <p:cTn id="12" dur="1000"/>
                                        <p:tgtEl>
                                          <p:spTgt spid="3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0"/>
                                        </p:tgtEl>
                                        <p:attrNameLst>
                                          <p:attrName>style.visibility</p:attrName>
                                        </p:attrNameLst>
                                      </p:cBhvr>
                                      <p:to>
                                        <p:strVal val="visible"/>
                                      </p:to>
                                    </p:set>
                                    <p:animEffect transition="in" filter="fade">
                                      <p:cBhvr>
                                        <p:cTn id="17" dur="1000"/>
                                        <p:tgtEl>
                                          <p:spTgt spid="3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9"/>
                                        </p:tgtEl>
                                        <p:attrNameLst>
                                          <p:attrName>style.visibility</p:attrName>
                                        </p:attrNameLst>
                                      </p:cBhvr>
                                      <p:to>
                                        <p:strVal val="visible"/>
                                      </p:to>
                                    </p:set>
                                    <p:animEffect transition="in" filter="fade">
                                      <p:cBhvr>
                                        <p:cTn id="22" dur="1000"/>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243850" y="0"/>
            <a:ext cx="8520600" cy="707400"/>
          </a:xfrm>
          <a:prstGeom prst="rect">
            <a:avLst/>
          </a:prstGeom>
        </p:spPr>
        <p:txBody>
          <a:bodyPr lIns="91425" tIns="91425" rIns="91425" bIns="91425" anchor="t" anchorCtr="0">
            <a:noAutofit/>
          </a:bodyPr>
          <a:lstStyle/>
          <a:p>
            <a:pPr lvl="0" rtl="0">
              <a:spcBef>
                <a:spcPts val="0"/>
              </a:spcBef>
              <a:buNone/>
            </a:pPr>
            <a:r>
              <a:rPr lang="en" sz="4800"/>
              <a:t>Content</a:t>
            </a:r>
          </a:p>
        </p:txBody>
      </p:sp>
      <p:pic>
        <p:nvPicPr>
          <p:cNvPr id="76" name="Shape 76"/>
          <p:cNvPicPr preferRelativeResize="0"/>
          <p:nvPr/>
        </p:nvPicPr>
        <p:blipFill>
          <a:blip r:embed="rId3">
            <a:alphaModFix/>
          </a:blip>
          <a:stretch>
            <a:fillRect/>
          </a:stretch>
        </p:blipFill>
        <p:spPr>
          <a:xfrm>
            <a:off x="0" y="831750"/>
            <a:ext cx="9008325" cy="4186225"/>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Shape 327"/>
          <p:cNvSpPr txBox="1">
            <a:spLocks noGrp="1"/>
          </p:cNvSpPr>
          <p:nvPr>
            <p:ph type="title"/>
          </p:nvPr>
        </p:nvSpPr>
        <p:spPr>
          <a:xfrm>
            <a:off x="154525" y="276825"/>
            <a:ext cx="8520600" cy="707400"/>
          </a:xfrm>
          <a:prstGeom prst="rect">
            <a:avLst/>
          </a:prstGeom>
        </p:spPr>
        <p:txBody>
          <a:bodyPr lIns="91425" tIns="91425" rIns="91425" bIns="91425" anchor="t" anchorCtr="0">
            <a:noAutofit/>
          </a:bodyPr>
          <a:lstStyle/>
          <a:p>
            <a:pPr lvl="0">
              <a:spcBef>
                <a:spcPts val="0"/>
              </a:spcBef>
              <a:buNone/>
            </a:pPr>
            <a:r>
              <a:rPr lang="en"/>
              <a:t>種族歧視行為 (Racial Discrimination)</a:t>
            </a:r>
          </a:p>
        </p:txBody>
      </p:sp>
      <p:sp>
        <p:nvSpPr>
          <p:cNvPr id="328" name="Shape 328"/>
          <p:cNvSpPr txBox="1">
            <a:spLocks noGrp="1"/>
          </p:cNvSpPr>
          <p:nvPr>
            <p:ph type="body" idx="1"/>
          </p:nvPr>
        </p:nvSpPr>
        <p:spPr>
          <a:xfrm>
            <a:off x="154525" y="1038725"/>
            <a:ext cx="8520600" cy="1259100"/>
          </a:xfrm>
          <a:prstGeom prst="rect">
            <a:avLst/>
          </a:prstGeom>
        </p:spPr>
        <p:txBody>
          <a:bodyPr lIns="91425" tIns="91425" rIns="91425" bIns="91425" anchor="t" anchorCtr="0">
            <a:noAutofit/>
          </a:bodyPr>
          <a:lstStyle/>
          <a:p>
            <a:pPr marL="457200" lvl="0" indent="-381000" rtl="0">
              <a:lnSpc>
                <a:spcPct val="150000"/>
              </a:lnSpc>
              <a:spcBef>
                <a:spcPts val="0"/>
              </a:spcBef>
              <a:buClr>
                <a:srgbClr val="000000"/>
              </a:buClr>
              <a:buSzPct val="100000"/>
              <a:buAutoNum type="arabicPeriod"/>
            </a:pPr>
            <a:r>
              <a:rPr lang="en" sz="2400" dirty="0">
                <a:solidFill>
                  <a:srgbClr val="000000"/>
                </a:solidFill>
              </a:rPr>
              <a:t>以</a:t>
            </a:r>
            <a:r>
              <a:rPr lang="en" sz="2400" b="1" u="sng" dirty="0">
                <a:solidFill>
                  <a:srgbClr val="FF0000"/>
                </a:solidFill>
              </a:rPr>
              <a:t>貶義別稱</a:t>
            </a:r>
            <a:r>
              <a:rPr lang="en" sz="2400" dirty="0">
                <a:solidFill>
                  <a:srgbClr val="000000"/>
                </a:solidFill>
              </a:rPr>
              <a:t>稱呼南亞裔人士</a:t>
            </a:r>
          </a:p>
          <a:p>
            <a:pPr lvl="0" rtl="0">
              <a:lnSpc>
                <a:spcPct val="150000"/>
              </a:lnSpc>
              <a:spcBef>
                <a:spcPts val="0"/>
              </a:spcBef>
              <a:buNone/>
            </a:pPr>
            <a:r>
              <a:rPr lang="en" sz="2400" dirty="0">
                <a:solidFill>
                  <a:srgbClr val="000000"/>
                </a:solidFill>
              </a:rPr>
              <a:t>	(例：阿差，差仔，死黑鬼等)</a:t>
            </a:r>
          </a:p>
          <a:p>
            <a:pPr lvl="0" rtl="0">
              <a:lnSpc>
                <a:spcPct val="150000"/>
              </a:lnSpc>
              <a:spcBef>
                <a:spcPts val="0"/>
              </a:spcBef>
              <a:buNone/>
            </a:pPr>
            <a:endParaRPr sz="2400" b="1" u="sng" dirty="0">
              <a:solidFill>
                <a:srgbClr val="FF0000"/>
              </a:solidFill>
            </a:endParaRPr>
          </a:p>
          <a:p>
            <a:pPr lvl="0">
              <a:lnSpc>
                <a:spcPct val="150000"/>
              </a:lnSpc>
              <a:spcBef>
                <a:spcPts val="0"/>
              </a:spcBef>
              <a:buNone/>
            </a:pPr>
            <a:endParaRPr sz="2400" dirty="0">
              <a:solidFill>
                <a:srgbClr val="000000"/>
              </a:solidFill>
            </a:endParaRPr>
          </a:p>
        </p:txBody>
      </p:sp>
      <p:pic>
        <p:nvPicPr>
          <p:cNvPr id="329" name="Shape 329"/>
          <p:cNvPicPr preferRelativeResize="0"/>
          <p:nvPr/>
        </p:nvPicPr>
        <p:blipFill>
          <a:blip r:embed="rId3">
            <a:alphaModFix/>
          </a:blip>
          <a:stretch>
            <a:fillRect/>
          </a:stretch>
        </p:blipFill>
        <p:spPr>
          <a:xfrm>
            <a:off x="5546225" y="984225"/>
            <a:ext cx="3392049" cy="1718950"/>
          </a:xfrm>
          <a:prstGeom prst="rect">
            <a:avLst/>
          </a:prstGeom>
          <a:noFill/>
          <a:ln>
            <a:noFill/>
          </a:ln>
        </p:spPr>
      </p:pic>
      <p:sp>
        <p:nvSpPr>
          <p:cNvPr id="330" name="Shape 330"/>
          <p:cNvSpPr txBox="1"/>
          <p:nvPr/>
        </p:nvSpPr>
        <p:spPr>
          <a:xfrm>
            <a:off x="7141375" y="4661725"/>
            <a:ext cx="2002500" cy="354300"/>
          </a:xfrm>
          <a:prstGeom prst="rect">
            <a:avLst/>
          </a:prstGeom>
          <a:noFill/>
          <a:ln>
            <a:noFill/>
          </a:ln>
        </p:spPr>
        <p:txBody>
          <a:bodyPr lIns="91425" tIns="91425" rIns="91425" bIns="91425" anchor="t" anchorCtr="0">
            <a:noAutofit/>
          </a:bodyPr>
          <a:lstStyle/>
          <a:p>
            <a:pPr lvl="0">
              <a:spcBef>
                <a:spcPts val="0"/>
              </a:spcBef>
              <a:buNone/>
            </a:pPr>
            <a:r>
              <a:rPr lang="en"/>
              <a:t>(香港人權監察，2010)</a:t>
            </a:r>
          </a:p>
        </p:txBody>
      </p:sp>
      <p:sp>
        <p:nvSpPr>
          <p:cNvPr id="331" name="Shape 331"/>
          <p:cNvSpPr txBox="1"/>
          <p:nvPr/>
        </p:nvSpPr>
        <p:spPr>
          <a:xfrm>
            <a:off x="154525" y="2623325"/>
            <a:ext cx="6686400" cy="642900"/>
          </a:xfrm>
          <a:prstGeom prst="rect">
            <a:avLst/>
          </a:prstGeom>
          <a:noFill/>
          <a:ln>
            <a:noFill/>
          </a:ln>
        </p:spPr>
        <p:txBody>
          <a:bodyPr lIns="91425" tIns="91425" rIns="91425" bIns="91425" anchor="t" anchorCtr="0">
            <a:noAutofit/>
          </a:bodyPr>
          <a:lstStyle/>
          <a:p>
            <a:pPr lvl="0" rtl="0">
              <a:lnSpc>
                <a:spcPct val="150000"/>
              </a:lnSpc>
              <a:spcBef>
                <a:spcPts val="0"/>
              </a:spcBef>
              <a:spcAft>
                <a:spcPts val="1600"/>
              </a:spcAft>
              <a:buNone/>
            </a:pPr>
            <a:r>
              <a:rPr lang="en" sz="2400" dirty="0">
                <a:latin typeface="Open Sans"/>
                <a:ea typeface="Open Sans"/>
                <a:cs typeface="Open Sans"/>
                <a:sym typeface="Open Sans"/>
              </a:rPr>
              <a:t>2.  形容非華裔人士為</a:t>
            </a:r>
            <a:r>
              <a:rPr lang="en" sz="2400" b="1" u="sng" dirty="0">
                <a:solidFill>
                  <a:srgbClr val="FF0000"/>
                </a:solidFill>
                <a:latin typeface="Open Sans"/>
                <a:ea typeface="Open Sans"/>
                <a:cs typeface="Open Sans"/>
                <a:sym typeface="Open Sans"/>
              </a:rPr>
              <a:t>污穢及有難聞氣味</a:t>
            </a:r>
          </a:p>
        </p:txBody>
      </p:sp>
      <p:sp>
        <p:nvSpPr>
          <p:cNvPr id="332" name="Shape 332"/>
          <p:cNvSpPr txBox="1"/>
          <p:nvPr/>
        </p:nvSpPr>
        <p:spPr>
          <a:xfrm>
            <a:off x="154525" y="3266225"/>
            <a:ext cx="6686400" cy="642900"/>
          </a:xfrm>
          <a:prstGeom prst="rect">
            <a:avLst/>
          </a:prstGeom>
          <a:noFill/>
          <a:ln>
            <a:noFill/>
          </a:ln>
        </p:spPr>
        <p:txBody>
          <a:bodyPr lIns="91425" tIns="91425" rIns="91425" bIns="91425" anchor="t" anchorCtr="0">
            <a:noAutofit/>
          </a:bodyPr>
          <a:lstStyle/>
          <a:p>
            <a:pPr lvl="0" rtl="0">
              <a:lnSpc>
                <a:spcPct val="150000"/>
              </a:lnSpc>
              <a:spcBef>
                <a:spcPts val="0"/>
              </a:spcBef>
              <a:spcAft>
                <a:spcPts val="1600"/>
              </a:spcAft>
              <a:buNone/>
            </a:pPr>
            <a:r>
              <a:rPr lang="en" sz="2400" dirty="0">
                <a:latin typeface="Open Sans"/>
                <a:ea typeface="Open Sans"/>
                <a:cs typeface="Open Sans"/>
                <a:sym typeface="Open Sans"/>
              </a:rPr>
              <a:t>3.  經過非華裔人士身邊</a:t>
            </a:r>
            <a:r>
              <a:rPr lang="en" sz="2400" b="1" u="sng" dirty="0">
                <a:solidFill>
                  <a:srgbClr val="FF0000"/>
                </a:solidFill>
                <a:latin typeface="Open Sans"/>
                <a:ea typeface="Open Sans"/>
                <a:cs typeface="Open Sans"/>
                <a:sym typeface="Open Sans"/>
              </a:rPr>
              <a:t>掩著鼻子</a:t>
            </a:r>
          </a:p>
        </p:txBody>
      </p:sp>
      <p:sp>
        <p:nvSpPr>
          <p:cNvPr id="333" name="Shape 333"/>
          <p:cNvSpPr txBox="1"/>
          <p:nvPr/>
        </p:nvSpPr>
        <p:spPr>
          <a:xfrm>
            <a:off x="154525" y="3909125"/>
            <a:ext cx="6686400" cy="642900"/>
          </a:xfrm>
          <a:prstGeom prst="rect">
            <a:avLst/>
          </a:prstGeom>
          <a:noFill/>
          <a:ln>
            <a:noFill/>
          </a:ln>
        </p:spPr>
        <p:txBody>
          <a:bodyPr lIns="91425" tIns="91425" rIns="91425" bIns="91425" anchor="t" anchorCtr="0">
            <a:noAutofit/>
          </a:bodyPr>
          <a:lstStyle/>
          <a:p>
            <a:pPr lvl="0" rtl="0">
              <a:lnSpc>
                <a:spcPct val="150000"/>
              </a:lnSpc>
              <a:spcBef>
                <a:spcPts val="0"/>
              </a:spcBef>
              <a:spcAft>
                <a:spcPts val="1600"/>
              </a:spcAft>
              <a:buNone/>
            </a:pPr>
            <a:r>
              <a:rPr lang="en" sz="2400" dirty="0">
                <a:latin typeface="Open Sans"/>
                <a:ea typeface="Open Sans"/>
                <a:cs typeface="Open Sans"/>
                <a:sym typeface="Open Sans"/>
              </a:rPr>
              <a:t>4.  於公眾地方</a:t>
            </a:r>
            <a:r>
              <a:rPr lang="en" sz="2400" b="1" u="sng" dirty="0">
                <a:solidFill>
                  <a:srgbClr val="FF0000"/>
                </a:solidFill>
                <a:latin typeface="Open Sans"/>
                <a:ea typeface="Open Sans"/>
                <a:cs typeface="Open Sans"/>
                <a:sym typeface="Open Sans"/>
              </a:rPr>
              <a:t>刻意迴避</a:t>
            </a:r>
            <a:r>
              <a:rPr lang="en" sz="2400" dirty="0">
                <a:latin typeface="Open Sans"/>
                <a:ea typeface="Open Sans"/>
                <a:cs typeface="Open Sans"/>
                <a:sym typeface="Open Sans"/>
              </a:rPr>
              <a:t>與非華裔人士共處/接觸</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8"/>
                                        </p:tgtEl>
                                        <p:attrNameLst>
                                          <p:attrName>style.visibility</p:attrName>
                                        </p:attrNameLst>
                                      </p:cBhvr>
                                      <p:to>
                                        <p:strVal val="visible"/>
                                      </p:to>
                                    </p:set>
                                    <p:animEffect transition="in" filter="fade">
                                      <p:cBhvr>
                                        <p:cTn id="7" dur="1000"/>
                                        <p:tgtEl>
                                          <p:spTgt spid="3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1"/>
                                        </p:tgtEl>
                                        <p:attrNameLst>
                                          <p:attrName>style.visibility</p:attrName>
                                        </p:attrNameLst>
                                      </p:cBhvr>
                                      <p:to>
                                        <p:strVal val="visible"/>
                                      </p:to>
                                    </p:set>
                                    <p:animEffect transition="in" filter="fade">
                                      <p:cBhvr>
                                        <p:cTn id="12" dur="1000"/>
                                        <p:tgtEl>
                                          <p:spTgt spid="3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2"/>
                                        </p:tgtEl>
                                        <p:attrNameLst>
                                          <p:attrName>style.visibility</p:attrName>
                                        </p:attrNameLst>
                                      </p:cBhvr>
                                      <p:to>
                                        <p:strVal val="visible"/>
                                      </p:to>
                                    </p:set>
                                    <p:animEffect transition="in" filter="fade">
                                      <p:cBhvr>
                                        <p:cTn id="17" dur="1000"/>
                                        <p:tgtEl>
                                          <p:spTgt spid="3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3"/>
                                        </p:tgtEl>
                                        <p:attrNameLst>
                                          <p:attrName>style.visibility</p:attrName>
                                        </p:attrNameLst>
                                      </p:cBhvr>
                                      <p:to>
                                        <p:strVal val="visible"/>
                                      </p:to>
                                    </p:set>
                                    <p:animEffect transition="in" filter="fade">
                                      <p:cBhvr>
                                        <p:cTn id="22" dur="10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graphicFrame>
        <p:nvGraphicFramePr>
          <p:cNvPr id="338" name="Shape 338"/>
          <p:cNvGraphicFramePr/>
          <p:nvPr>
            <p:extLst>
              <p:ext uri="{D42A27DB-BD31-4B8C-83A1-F6EECF244321}">
                <p14:modId xmlns:p14="http://schemas.microsoft.com/office/powerpoint/2010/main" val="4054653740"/>
              </p:ext>
            </p:extLst>
          </p:nvPr>
        </p:nvGraphicFramePr>
        <p:xfrm>
          <a:off x="461575" y="498237"/>
          <a:ext cx="8220825" cy="4529485"/>
        </p:xfrm>
        <a:graphic>
          <a:graphicData uri="http://schemas.openxmlformats.org/drawingml/2006/table">
            <a:tbl>
              <a:tblPr>
                <a:noFill/>
                <a:tableStyleId>{88B90074-4767-4465-8F93-2F679A0E301B}</a:tableStyleId>
              </a:tblPr>
              <a:tblGrid>
                <a:gridCol w="916450"/>
                <a:gridCol w="3674250"/>
                <a:gridCol w="3630125"/>
              </a:tblGrid>
              <a:tr h="492375">
                <a:tc rowSpan="2">
                  <a:txBody>
                    <a:bodyPr/>
                    <a:lstStyle/>
                    <a:p>
                      <a:pPr lvl="0" rtl="0">
                        <a:spcBef>
                          <a:spcPts val="0"/>
                        </a:spcBef>
                        <a:buNone/>
                      </a:pPr>
                      <a:r>
                        <a:rPr lang="en" sz="2400" b="1" dirty="0">
                          <a:solidFill>
                            <a:srgbClr val="002060"/>
                          </a:solidFill>
                        </a:rPr>
                        <a:t>近期</a:t>
                      </a:r>
                    </a:p>
                  </a:txBody>
                  <a:tcPr marL="91425" marR="91425" marT="91425" marB="91425" anchor="ctr">
                    <a:lnL w="19050" cap="flat" cmpd="sng">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solidFill>
                      <a:srgbClr val="D9D9D9"/>
                    </a:solidFill>
                  </a:tcPr>
                </a:tc>
                <a:tc>
                  <a:txBody>
                    <a:bodyPr/>
                    <a:lstStyle/>
                    <a:p>
                      <a:pPr lvl="0" algn="ctr" rtl="0">
                        <a:spcBef>
                          <a:spcPts val="0"/>
                        </a:spcBef>
                        <a:buNone/>
                      </a:pPr>
                      <a:r>
                        <a:rPr lang="en" sz="2400" b="1">
                          <a:solidFill>
                            <a:srgbClr val="002060"/>
                          </a:solidFill>
                        </a:rPr>
                        <a:t>香港華人 (Majority)</a:t>
                      </a:r>
                    </a:p>
                  </a:txBody>
                  <a:tcPr marL="91425" marR="91425" marT="91425" marB="91425" anchor="ctr">
                    <a:lnL w="19050" cap="flat" cmpd="sng">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solidFill>
                      <a:srgbClr val="F4CCCC"/>
                    </a:solidFill>
                  </a:tcPr>
                </a:tc>
                <a:tc>
                  <a:txBody>
                    <a:bodyPr/>
                    <a:lstStyle/>
                    <a:p>
                      <a:pPr lvl="0" algn="ctr" rtl="0">
                        <a:spcBef>
                          <a:spcPts val="0"/>
                        </a:spcBef>
                        <a:buNone/>
                      </a:pPr>
                      <a:r>
                        <a:rPr lang="en" sz="2400" b="1" dirty="0">
                          <a:solidFill>
                            <a:srgbClr val="002060"/>
                          </a:solidFill>
                        </a:rPr>
                        <a:t>南亞裔人士 (Minority)</a:t>
                      </a:r>
                    </a:p>
                  </a:txBody>
                  <a:tcPr marL="91425" marR="91425" marT="91425" marB="91425" anchor="ctr">
                    <a:lnL w="19050" cap="flat" cmpd="sng">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solidFill>
                      <a:srgbClr val="F9CB9C"/>
                    </a:solidFill>
                  </a:tcPr>
                </a:tc>
              </a:tr>
              <a:tr h="3980875">
                <a:tc vMerge="1">
                  <a:txBody>
                    <a:bodyPr/>
                    <a:lstStyle/>
                    <a:p>
                      <a:endParaRPr lang="zh-HK"/>
                    </a:p>
                  </a:txBody>
                  <a:tcPr/>
                </a:tc>
                <a:tc>
                  <a:txBody>
                    <a:bodyPr/>
                    <a:lstStyle/>
                    <a:p>
                      <a:pPr lvl="0" rtl="0">
                        <a:spcBef>
                          <a:spcPts val="0"/>
                        </a:spcBef>
                        <a:buNone/>
                      </a:pPr>
                      <a:endParaRPr sz="1800"/>
                    </a:p>
                  </a:txBody>
                  <a:tcPr marL="91425" marR="91425" marT="91425" marB="91425">
                    <a:lnL w="19050" cap="flat" cmpd="sng">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solidFill>
                      <a:srgbClr val="F4CCCC"/>
                    </a:solidFill>
                  </a:tcPr>
                </a:tc>
                <a:tc>
                  <a:txBody>
                    <a:bodyPr/>
                    <a:lstStyle/>
                    <a:p>
                      <a:pPr lvl="0" rtl="0">
                        <a:spcBef>
                          <a:spcPts val="0"/>
                        </a:spcBef>
                        <a:buNone/>
                      </a:pPr>
                      <a:endParaRPr sz="1800">
                        <a:latin typeface="Tahoma"/>
                        <a:ea typeface="Tahoma"/>
                        <a:cs typeface="Tahoma"/>
                        <a:sym typeface="Tahoma"/>
                      </a:endParaRPr>
                    </a:p>
                  </a:txBody>
                  <a:tcPr marL="91425" marR="91425" marT="91425" marB="91425">
                    <a:lnL w="19050" cap="flat" cmpd="sng">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solidFill>
                      <a:srgbClr val="F9CB9C"/>
                    </a:solidFill>
                  </a:tcPr>
                </a:tc>
              </a:tr>
            </a:tbl>
          </a:graphicData>
        </a:graphic>
      </p:graphicFrame>
      <p:sp>
        <p:nvSpPr>
          <p:cNvPr id="339" name="Shape 339"/>
          <p:cNvSpPr txBox="1"/>
          <p:nvPr/>
        </p:nvSpPr>
        <p:spPr>
          <a:xfrm>
            <a:off x="6506575" y="2244850"/>
            <a:ext cx="2204400" cy="278400"/>
          </a:xfrm>
          <a:prstGeom prst="rect">
            <a:avLst/>
          </a:prstGeom>
          <a:noFill/>
          <a:ln>
            <a:noFill/>
          </a:ln>
        </p:spPr>
        <p:txBody>
          <a:bodyPr lIns="91425" tIns="91425" rIns="91425" bIns="91425" anchor="t" anchorCtr="0">
            <a:noAutofit/>
          </a:bodyPr>
          <a:lstStyle/>
          <a:p>
            <a:pPr lvl="0" rtl="0">
              <a:spcBef>
                <a:spcPts val="0"/>
              </a:spcBef>
              <a:buNone/>
            </a:pPr>
            <a:r>
              <a:rPr lang="en"/>
              <a:t>(平等機會委員會，2012)</a:t>
            </a:r>
          </a:p>
        </p:txBody>
      </p:sp>
      <p:sp>
        <p:nvSpPr>
          <p:cNvPr id="340" name="Shape 340"/>
          <p:cNvSpPr txBox="1"/>
          <p:nvPr/>
        </p:nvSpPr>
        <p:spPr>
          <a:xfrm>
            <a:off x="7697825" y="4059450"/>
            <a:ext cx="1039500" cy="278400"/>
          </a:xfrm>
          <a:prstGeom prst="rect">
            <a:avLst/>
          </a:prstGeom>
          <a:noFill/>
          <a:ln>
            <a:noFill/>
          </a:ln>
        </p:spPr>
        <p:txBody>
          <a:bodyPr lIns="91425" tIns="91425" rIns="91425" bIns="91425" anchor="t" anchorCtr="0">
            <a:noAutofit/>
          </a:bodyPr>
          <a:lstStyle/>
          <a:p>
            <a:pPr lvl="0" rtl="0">
              <a:spcBef>
                <a:spcPts val="0"/>
              </a:spcBef>
              <a:buNone/>
            </a:pPr>
            <a:r>
              <a:rPr lang="en"/>
              <a:t>(訪問結果)</a:t>
            </a:r>
          </a:p>
        </p:txBody>
      </p:sp>
      <p:sp>
        <p:nvSpPr>
          <p:cNvPr id="341" name="Shape 341"/>
          <p:cNvSpPr txBox="1"/>
          <p:nvPr/>
        </p:nvSpPr>
        <p:spPr>
          <a:xfrm>
            <a:off x="2941100" y="2774275"/>
            <a:ext cx="1999800" cy="278400"/>
          </a:xfrm>
          <a:prstGeom prst="rect">
            <a:avLst/>
          </a:prstGeom>
          <a:noFill/>
          <a:ln>
            <a:noFill/>
          </a:ln>
        </p:spPr>
        <p:txBody>
          <a:bodyPr lIns="91425" tIns="91425" rIns="91425" bIns="91425" anchor="t" anchorCtr="0">
            <a:noAutofit/>
          </a:bodyPr>
          <a:lstStyle/>
          <a:p>
            <a:pPr lvl="0" rtl="0">
              <a:spcBef>
                <a:spcPts val="0"/>
              </a:spcBef>
              <a:buNone/>
            </a:pPr>
            <a:r>
              <a:rPr lang="en"/>
              <a:t>(青年創研庫，2016)</a:t>
            </a:r>
          </a:p>
        </p:txBody>
      </p:sp>
      <p:sp>
        <p:nvSpPr>
          <p:cNvPr id="342" name="Shape 342"/>
          <p:cNvSpPr txBox="1"/>
          <p:nvPr/>
        </p:nvSpPr>
        <p:spPr>
          <a:xfrm>
            <a:off x="1381425" y="3052675"/>
            <a:ext cx="3728700" cy="1905000"/>
          </a:xfrm>
          <a:prstGeom prst="rect">
            <a:avLst/>
          </a:prstGeom>
          <a:noFill/>
          <a:ln>
            <a:noFill/>
          </a:ln>
        </p:spPr>
        <p:txBody>
          <a:bodyPr lIns="91425" tIns="91425" rIns="91425" bIns="91425" anchor="t" anchorCtr="0">
            <a:noAutofit/>
          </a:bodyPr>
          <a:lstStyle/>
          <a:p>
            <a:pPr marL="457200" lvl="0" indent="-342900" rtl="0">
              <a:spcBef>
                <a:spcPts val="0"/>
              </a:spcBef>
              <a:buSzPct val="100000"/>
              <a:buChar char="➔"/>
            </a:pPr>
            <a:r>
              <a:rPr lang="en" sz="1800"/>
              <a:t>本地華人表明在少數族裔中</a:t>
            </a:r>
            <a:r>
              <a:rPr lang="en" sz="1800" b="1" u="sng">
                <a:solidFill>
                  <a:srgbClr val="FF0000"/>
                </a:solidFill>
              </a:rPr>
              <a:t>最不接受</a:t>
            </a:r>
            <a:r>
              <a:rPr lang="en" sz="1800"/>
              <a:t>與</a:t>
            </a:r>
            <a:r>
              <a:rPr lang="en" sz="1800" b="1" u="sng">
                <a:solidFill>
                  <a:srgbClr val="FF0000"/>
                </a:solidFill>
              </a:rPr>
              <a:t>南亞裔</a:t>
            </a:r>
            <a:r>
              <a:rPr lang="en" sz="1800"/>
              <a:t>人有緊密關係</a:t>
            </a:r>
          </a:p>
          <a:p>
            <a:pPr lvl="0">
              <a:spcBef>
                <a:spcPts val="0"/>
              </a:spcBef>
              <a:buNone/>
            </a:pPr>
            <a:endParaRPr sz="1800"/>
          </a:p>
          <a:p>
            <a:pPr marL="457200" lvl="0" indent="-342900" rtl="0">
              <a:spcBef>
                <a:spcPts val="0"/>
              </a:spcBef>
              <a:buSzPct val="100000"/>
              <a:buChar char="➔"/>
            </a:pPr>
            <a:r>
              <a:rPr lang="en" sz="1800"/>
              <a:t>受訪者表示對“巴基斯坦人”一詞會聯想起“骯髒”、“暴力”、“刑事的”等詞</a:t>
            </a:r>
          </a:p>
          <a:p>
            <a:pPr lvl="0" algn="r" rtl="0">
              <a:spcBef>
                <a:spcPts val="0"/>
              </a:spcBef>
              <a:buNone/>
            </a:pPr>
            <a:r>
              <a:rPr lang="en" sz="1200"/>
              <a:t>(香港融樂會, 2012)</a:t>
            </a:r>
          </a:p>
        </p:txBody>
      </p:sp>
      <p:sp>
        <p:nvSpPr>
          <p:cNvPr id="343" name="Shape 343"/>
          <p:cNvSpPr/>
          <p:nvPr/>
        </p:nvSpPr>
        <p:spPr>
          <a:xfrm>
            <a:off x="43900" y="0"/>
            <a:ext cx="8638500" cy="480600"/>
          </a:xfrm>
          <a:prstGeom prst="doubleWave">
            <a:avLst>
              <a:gd name="adj1" fmla="val 6250"/>
              <a:gd name="adj2" fmla="val 0"/>
            </a:avLst>
          </a:prstGeom>
          <a:solidFill>
            <a:srgbClr val="FCE5CD"/>
          </a:solidFill>
          <a:ln>
            <a:noFill/>
          </a:ln>
        </p:spPr>
        <p:txBody>
          <a:bodyPr lIns="91425" tIns="91425" rIns="91425" bIns="91425" anchor="ctr" anchorCtr="0">
            <a:noAutofit/>
          </a:bodyPr>
          <a:lstStyle/>
          <a:p>
            <a:pPr lvl="0" rtl="0">
              <a:lnSpc>
                <a:spcPct val="115000"/>
              </a:lnSpc>
              <a:spcBef>
                <a:spcPts val="0"/>
              </a:spcBef>
              <a:spcAft>
                <a:spcPts val="1600"/>
              </a:spcAft>
              <a:buNone/>
            </a:pPr>
            <a:endParaRPr sz="2800" b="1">
              <a:solidFill>
                <a:schemeClr val="accent1"/>
              </a:solidFill>
              <a:latin typeface="PT Sans Narrow"/>
              <a:ea typeface="PT Sans Narrow"/>
              <a:cs typeface="PT Sans Narrow"/>
              <a:sym typeface="PT Sans Narrow"/>
            </a:endParaRPr>
          </a:p>
        </p:txBody>
      </p:sp>
      <p:sp>
        <p:nvSpPr>
          <p:cNvPr id="344" name="Shape 344"/>
          <p:cNvSpPr txBox="1"/>
          <p:nvPr/>
        </p:nvSpPr>
        <p:spPr>
          <a:xfrm>
            <a:off x="5110125" y="1071475"/>
            <a:ext cx="3578700" cy="1173300"/>
          </a:xfrm>
          <a:prstGeom prst="rect">
            <a:avLst/>
          </a:prstGeom>
          <a:noFill/>
          <a:ln>
            <a:noFill/>
          </a:ln>
        </p:spPr>
        <p:txBody>
          <a:bodyPr lIns="91425" tIns="91425" rIns="91425" bIns="91425" anchor="t" anchorCtr="0">
            <a:noAutofit/>
          </a:bodyPr>
          <a:lstStyle/>
          <a:p>
            <a:pPr marL="457200" lvl="0" indent="-342900" rtl="0">
              <a:spcBef>
                <a:spcPts val="0"/>
              </a:spcBef>
              <a:buSzPct val="100000"/>
              <a:buFont typeface="Tahoma"/>
              <a:buChar char="➔"/>
            </a:pPr>
            <a:r>
              <a:rPr lang="en" sz="1800" b="1" u="sng">
                <a:solidFill>
                  <a:srgbClr val="FF0000"/>
                </a:solidFill>
                <a:latin typeface="Tahoma"/>
                <a:ea typeface="Tahoma"/>
                <a:cs typeface="Tahoma"/>
                <a:sym typeface="Tahoma"/>
              </a:rPr>
              <a:t>不覺得</a:t>
            </a:r>
            <a:r>
              <a:rPr lang="en" sz="1800">
                <a:latin typeface="Tahoma"/>
                <a:ea typeface="Tahoma"/>
                <a:cs typeface="Tahoma"/>
                <a:sym typeface="Tahoma"/>
              </a:rPr>
              <a:t>香港的歧視行為</a:t>
            </a:r>
            <a:r>
              <a:rPr lang="en" sz="1800" b="1" u="sng">
                <a:solidFill>
                  <a:srgbClr val="FF0000"/>
                </a:solidFill>
                <a:latin typeface="Tahoma"/>
                <a:ea typeface="Tahoma"/>
                <a:cs typeface="Tahoma"/>
                <a:sym typeface="Tahoma"/>
              </a:rPr>
              <a:t>十分嚴重</a:t>
            </a:r>
          </a:p>
          <a:p>
            <a:pPr lvl="0">
              <a:spcBef>
                <a:spcPts val="0"/>
              </a:spcBef>
              <a:buNone/>
            </a:pPr>
            <a:endParaRPr sz="1800">
              <a:latin typeface="Tahoma"/>
              <a:ea typeface="Tahoma"/>
              <a:cs typeface="Tahoma"/>
              <a:sym typeface="Tahoma"/>
            </a:endParaRPr>
          </a:p>
          <a:p>
            <a:pPr marL="457200" lvl="0" indent="-342900" rtl="0">
              <a:spcBef>
                <a:spcPts val="0"/>
              </a:spcBef>
              <a:buSzPct val="100000"/>
              <a:buFont typeface="Tahoma"/>
              <a:buChar char="➔"/>
            </a:pPr>
            <a:r>
              <a:rPr lang="en" sz="1800">
                <a:latin typeface="Tahoma"/>
                <a:ea typeface="Tahoma"/>
                <a:cs typeface="Tahoma"/>
                <a:sym typeface="Tahoma"/>
              </a:rPr>
              <a:t>認為歧視情況已</a:t>
            </a:r>
            <a:r>
              <a:rPr lang="en" sz="1800" b="1" u="sng">
                <a:solidFill>
                  <a:srgbClr val="FF0000"/>
                </a:solidFill>
                <a:latin typeface="Tahoma"/>
                <a:ea typeface="Tahoma"/>
                <a:cs typeface="Tahoma"/>
                <a:sym typeface="Tahoma"/>
              </a:rPr>
              <a:t>有所改善</a:t>
            </a:r>
          </a:p>
          <a:p>
            <a:pPr lvl="0" rtl="0">
              <a:spcBef>
                <a:spcPts val="0"/>
              </a:spcBef>
              <a:buNone/>
            </a:pPr>
            <a:endParaRPr sz="1800">
              <a:latin typeface="Tahoma"/>
              <a:ea typeface="Tahoma"/>
              <a:cs typeface="Tahoma"/>
              <a:sym typeface="Tahoma"/>
            </a:endParaRPr>
          </a:p>
          <a:p>
            <a:pPr lvl="0" rtl="0">
              <a:spcBef>
                <a:spcPts val="0"/>
              </a:spcBef>
              <a:buNone/>
            </a:pPr>
            <a:endParaRPr/>
          </a:p>
        </p:txBody>
      </p:sp>
      <p:sp>
        <p:nvSpPr>
          <p:cNvPr id="345" name="Shape 345"/>
          <p:cNvSpPr txBox="1"/>
          <p:nvPr/>
        </p:nvSpPr>
        <p:spPr>
          <a:xfrm>
            <a:off x="5033925" y="2593075"/>
            <a:ext cx="3473100" cy="2124000"/>
          </a:xfrm>
          <a:prstGeom prst="rect">
            <a:avLst/>
          </a:prstGeom>
          <a:noFill/>
          <a:ln>
            <a:noFill/>
          </a:ln>
        </p:spPr>
        <p:txBody>
          <a:bodyPr lIns="91425" tIns="91425" rIns="91425" bIns="91425" anchor="t" anchorCtr="0">
            <a:noAutofit/>
          </a:bodyPr>
          <a:lstStyle/>
          <a:p>
            <a:pPr lvl="0">
              <a:spcBef>
                <a:spcPts val="0"/>
              </a:spcBef>
              <a:buNone/>
            </a:pPr>
            <a:endParaRPr sz="1800">
              <a:latin typeface="Tahoma"/>
              <a:ea typeface="Tahoma"/>
              <a:cs typeface="Tahoma"/>
              <a:sym typeface="Tahoma"/>
            </a:endParaRPr>
          </a:p>
          <a:p>
            <a:pPr marL="457200" lvl="0" indent="-342900" rtl="0">
              <a:spcBef>
                <a:spcPts val="0"/>
              </a:spcBef>
              <a:buSzPct val="100000"/>
              <a:buFont typeface="Tahoma"/>
              <a:buChar char="➔"/>
            </a:pPr>
            <a:r>
              <a:rPr lang="en" sz="1800">
                <a:latin typeface="Tahoma"/>
                <a:ea typeface="Tahoma"/>
                <a:cs typeface="Tahoma"/>
                <a:sym typeface="Tahoma"/>
              </a:rPr>
              <a:t>認為香港</a:t>
            </a:r>
            <a:r>
              <a:rPr lang="en" sz="1800" b="1" u="sng">
                <a:solidFill>
                  <a:srgbClr val="FF0000"/>
                </a:solidFill>
                <a:latin typeface="Tahoma"/>
                <a:ea typeface="Tahoma"/>
                <a:cs typeface="Tahoma"/>
                <a:sym typeface="Tahoma"/>
              </a:rPr>
              <a:t>年輕人</a:t>
            </a:r>
            <a:r>
              <a:rPr lang="en" sz="1800">
                <a:latin typeface="Tahoma"/>
                <a:ea typeface="Tahoma"/>
                <a:cs typeface="Tahoma"/>
                <a:sym typeface="Tahoma"/>
              </a:rPr>
              <a:t>對南亞裔人的</a:t>
            </a:r>
            <a:r>
              <a:rPr lang="en" sz="1800" b="1" u="sng">
                <a:solidFill>
                  <a:srgbClr val="FF0000"/>
                </a:solidFill>
                <a:latin typeface="Tahoma"/>
                <a:ea typeface="Tahoma"/>
                <a:cs typeface="Tahoma"/>
                <a:sym typeface="Tahoma"/>
              </a:rPr>
              <a:t>接受度</a:t>
            </a:r>
            <a:r>
              <a:rPr lang="en" sz="1800">
                <a:latin typeface="Tahoma"/>
                <a:ea typeface="Tahoma"/>
                <a:cs typeface="Tahoma"/>
                <a:sym typeface="Tahoma"/>
              </a:rPr>
              <a:t>已有所</a:t>
            </a:r>
            <a:r>
              <a:rPr lang="en" sz="1800" b="1" u="sng">
                <a:solidFill>
                  <a:srgbClr val="FF0000"/>
                </a:solidFill>
                <a:latin typeface="Tahoma"/>
                <a:ea typeface="Tahoma"/>
                <a:cs typeface="Tahoma"/>
                <a:sym typeface="Tahoma"/>
              </a:rPr>
              <a:t>提升</a:t>
            </a:r>
          </a:p>
          <a:p>
            <a:pPr lvl="0">
              <a:spcBef>
                <a:spcPts val="0"/>
              </a:spcBef>
              <a:buNone/>
            </a:pPr>
            <a:endParaRPr sz="1800">
              <a:latin typeface="Tahoma"/>
              <a:ea typeface="Tahoma"/>
              <a:cs typeface="Tahoma"/>
              <a:sym typeface="Tahoma"/>
            </a:endParaRPr>
          </a:p>
          <a:p>
            <a:pPr marL="457200" lvl="0" indent="-342900" rtl="0">
              <a:spcBef>
                <a:spcPts val="0"/>
              </a:spcBef>
              <a:buSzPct val="100000"/>
              <a:buFont typeface="Tahoma"/>
              <a:buChar char="➔"/>
            </a:pPr>
            <a:r>
              <a:rPr lang="en" sz="1800">
                <a:latin typeface="Tahoma"/>
                <a:ea typeface="Tahoma"/>
                <a:cs typeface="Tahoma"/>
                <a:sym typeface="Tahoma"/>
              </a:rPr>
              <a:t>覺得香港社會對南亞裔人的歧視有</a:t>
            </a:r>
            <a:r>
              <a:rPr lang="en" sz="1800" b="1" u="sng">
                <a:solidFill>
                  <a:srgbClr val="FF0000"/>
                </a:solidFill>
                <a:latin typeface="Tahoma"/>
                <a:ea typeface="Tahoma"/>
                <a:cs typeface="Tahoma"/>
                <a:sym typeface="Tahoma"/>
              </a:rPr>
              <a:t>減少</a:t>
            </a:r>
          </a:p>
          <a:p>
            <a:pPr lvl="0">
              <a:spcBef>
                <a:spcPts val="0"/>
              </a:spcBef>
              <a:buNone/>
            </a:pPr>
            <a:endParaRPr sz="1800">
              <a:latin typeface="Tahoma"/>
              <a:ea typeface="Tahoma"/>
              <a:cs typeface="Tahoma"/>
              <a:sym typeface="Tahoma"/>
            </a:endParaRPr>
          </a:p>
        </p:txBody>
      </p:sp>
      <p:sp>
        <p:nvSpPr>
          <p:cNvPr id="346" name="Shape 346"/>
          <p:cNvSpPr txBox="1"/>
          <p:nvPr/>
        </p:nvSpPr>
        <p:spPr>
          <a:xfrm>
            <a:off x="1409500" y="1030025"/>
            <a:ext cx="3578700" cy="2124000"/>
          </a:xfrm>
          <a:prstGeom prst="rect">
            <a:avLst/>
          </a:prstGeom>
          <a:noFill/>
          <a:ln>
            <a:noFill/>
          </a:ln>
        </p:spPr>
        <p:txBody>
          <a:bodyPr lIns="91425" tIns="91425" rIns="91425" bIns="91425" anchor="t" anchorCtr="0">
            <a:noAutofit/>
          </a:bodyPr>
          <a:lstStyle/>
          <a:p>
            <a:pPr marL="457200" lvl="0" indent="-342900" rtl="0">
              <a:spcBef>
                <a:spcPts val="0"/>
              </a:spcBef>
              <a:buSzPct val="100000"/>
              <a:buChar char="➔"/>
            </a:pPr>
            <a:r>
              <a:rPr lang="en" sz="1800" dirty="0"/>
              <a:t>只有</a:t>
            </a:r>
            <a:r>
              <a:rPr lang="en" sz="1800" b="1" u="sng" dirty="0">
                <a:solidFill>
                  <a:srgbClr val="FF0000"/>
                </a:solidFill>
              </a:rPr>
              <a:t>少於一成</a:t>
            </a:r>
            <a:r>
              <a:rPr lang="en" sz="1800" dirty="0"/>
              <a:t>青年經常 (0.8%) 或間中 (8%)以貶義別稱稱呼非華裔人士</a:t>
            </a:r>
          </a:p>
          <a:p>
            <a:pPr lvl="0">
              <a:spcBef>
                <a:spcPts val="0"/>
              </a:spcBef>
              <a:buNone/>
            </a:pPr>
            <a:endParaRPr sz="1800" dirty="0"/>
          </a:p>
          <a:p>
            <a:pPr marL="457200" lvl="0" indent="-342900" rtl="0">
              <a:spcBef>
                <a:spcPts val="0"/>
              </a:spcBef>
              <a:buSzPct val="100000"/>
              <a:buChar char="➔"/>
            </a:pPr>
            <a:r>
              <a:rPr lang="en" sz="1800" b="1" u="sng" dirty="0">
                <a:solidFill>
                  <a:srgbClr val="FF0000"/>
                </a:solidFill>
              </a:rPr>
              <a:t>七成</a:t>
            </a:r>
            <a:r>
              <a:rPr lang="en" sz="1800" dirty="0"/>
              <a:t>青年表示</a:t>
            </a:r>
            <a:r>
              <a:rPr lang="en" sz="1800" b="1" u="sng" dirty="0">
                <a:solidFill>
                  <a:srgbClr val="FF0000"/>
                </a:solidFill>
              </a:rPr>
              <a:t>較少</a:t>
            </a:r>
            <a:r>
              <a:rPr lang="en" sz="1800" dirty="0"/>
              <a:t>於公眾地方刻意迴避與非華裔人士接觸/共處</a:t>
            </a:r>
          </a:p>
          <a:p>
            <a:pPr lvl="0">
              <a:spcBef>
                <a:spcPts val="0"/>
              </a:spcBef>
              <a:buNone/>
            </a:pPr>
            <a:endParaRPr dirty="0"/>
          </a:p>
        </p:txBody>
      </p:sp>
      <p:sp>
        <p:nvSpPr>
          <p:cNvPr id="347" name="Shape 347"/>
          <p:cNvSpPr txBox="1"/>
          <p:nvPr/>
        </p:nvSpPr>
        <p:spPr>
          <a:xfrm>
            <a:off x="267050" y="-54450"/>
            <a:ext cx="7895100" cy="4806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None/>
            </a:pPr>
            <a:r>
              <a:rPr lang="en" sz="2800" b="1" dirty="0">
                <a:solidFill>
                  <a:schemeClr val="accent1"/>
                </a:solidFill>
                <a:latin typeface="PT Sans Narrow"/>
                <a:ea typeface="PT Sans Narrow"/>
                <a:cs typeface="PT Sans Narrow"/>
                <a:sym typeface="PT Sans Narrow"/>
              </a:rPr>
              <a:t>3.1. </a:t>
            </a:r>
            <a:r>
              <a:rPr lang="en" sz="2800" b="1" dirty="0">
                <a:solidFill>
                  <a:srgbClr val="0000FF"/>
                </a:solidFill>
                <a:latin typeface="PT Sans Narrow"/>
                <a:ea typeface="PT Sans Narrow"/>
                <a:cs typeface="PT Sans Narrow"/>
                <a:sym typeface="PT Sans Narrow"/>
              </a:rPr>
              <a:t>歧視是否存在於香港的多元社會中？</a:t>
            </a:r>
          </a:p>
          <a:p>
            <a:pPr lvl="0">
              <a:spcBef>
                <a:spcPts val="0"/>
              </a:spcBef>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4"/>
                                        </p:tgtEl>
                                        <p:attrNameLst>
                                          <p:attrName>style.visibility</p:attrName>
                                        </p:attrNameLst>
                                      </p:cBhvr>
                                      <p:to>
                                        <p:strVal val="visible"/>
                                      </p:to>
                                    </p:set>
                                    <p:animEffect transition="in" filter="fade">
                                      <p:cBhvr>
                                        <p:cTn id="7" dur="1000"/>
                                        <p:tgtEl>
                                          <p:spTgt spid="3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5"/>
                                        </p:tgtEl>
                                        <p:attrNameLst>
                                          <p:attrName>style.visibility</p:attrName>
                                        </p:attrNameLst>
                                      </p:cBhvr>
                                      <p:to>
                                        <p:strVal val="visible"/>
                                      </p:to>
                                    </p:set>
                                    <p:animEffect transition="in" filter="fade">
                                      <p:cBhvr>
                                        <p:cTn id="12" dur="1000"/>
                                        <p:tgtEl>
                                          <p:spTgt spid="3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0"/>
                                        </p:tgtEl>
                                        <p:attrNameLst>
                                          <p:attrName>style.visibility</p:attrName>
                                        </p:attrNameLst>
                                      </p:cBhvr>
                                      <p:to>
                                        <p:strVal val="visible"/>
                                      </p:to>
                                    </p:set>
                                    <p:animEffect transition="in" filter="fade">
                                      <p:cBhvr>
                                        <p:cTn id="17" dur="1000"/>
                                        <p:tgtEl>
                                          <p:spTgt spid="3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6"/>
                                        </p:tgtEl>
                                        <p:attrNameLst>
                                          <p:attrName>style.visibility</p:attrName>
                                        </p:attrNameLst>
                                      </p:cBhvr>
                                      <p:to>
                                        <p:strVal val="visible"/>
                                      </p:to>
                                    </p:set>
                                    <p:animEffect transition="in" filter="fade">
                                      <p:cBhvr>
                                        <p:cTn id="22" dur="1000"/>
                                        <p:tgtEl>
                                          <p:spTgt spid="3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1"/>
                                        </p:tgtEl>
                                        <p:attrNameLst>
                                          <p:attrName>style.visibility</p:attrName>
                                        </p:attrNameLst>
                                      </p:cBhvr>
                                      <p:to>
                                        <p:strVal val="visible"/>
                                      </p:to>
                                    </p:set>
                                    <p:animEffect transition="in" filter="fade">
                                      <p:cBhvr>
                                        <p:cTn id="27" dur="1000"/>
                                        <p:tgtEl>
                                          <p:spTgt spid="3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2"/>
                                        </p:tgtEl>
                                        <p:attrNameLst>
                                          <p:attrName>style.visibility</p:attrName>
                                        </p:attrNameLst>
                                      </p:cBhvr>
                                      <p:to>
                                        <p:strVal val="visible"/>
                                      </p:to>
                                    </p:set>
                                    <p:animEffect transition="in" filter="fade">
                                      <p:cBhvr>
                                        <p:cTn id="32" dur="1000"/>
                                        <p:tgtEl>
                                          <p:spTgt spid="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311700" y="814800"/>
            <a:ext cx="8571300" cy="942000"/>
          </a:xfrm>
          <a:prstGeom prst="rect">
            <a:avLst/>
          </a:prstGeom>
        </p:spPr>
        <p:txBody>
          <a:bodyPr lIns="91425" tIns="91425" rIns="91425" bIns="91425" anchor="ctr" anchorCtr="0">
            <a:noAutofit/>
          </a:bodyPr>
          <a:lstStyle/>
          <a:p>
            <a:pPr lvl="0">
              <a:spcBef>
                <a:spcPts val="0"/>
              </a:spcBef>
              <a:buNone/>
            </a:pPr>
            <a:r>
              <a:rPr lang="en" sz="6000"/>
              <a:t>Question!</a:t>
            </a:r>
          </a:p>
        </p:txBody>
      </p:sp>
      <p:sp>
        <p:nvSpPr>
          <p:cNvPr id="353" name="Shape 353"/>
          <p:cNvSpPr txBox="1"/>
          <p:nvPr/>
        </p:nvSpPr>
        <p:spPr>
          <a:xfrm>
            <a:off x="426175" y="2886900"/>
            <a:ext cx="8456700" cy="1587300"/>
          </a:xfrm>
          <a:prstGeom prst="rect">
            <a:avLst/>
          </a:prstGeom>
          <a:noFill/>
          <a:ln>
            <a:noFill/>
          </a:ln>
        </p:spPr>
        <p:txBody>
          <a:bodyPr lIns="91425" tIns="91425" rIns="91425" bIns="91425" anchor="t" anchorCtr="0">
            <a:noAutofit/>
          </a:bodyPr>
          <a:lstStyle/>
          <a:p>
            <a:pPr marL="457200" lvl="0" indent="-419100" rtl="0">
              <a:spcBef>
                <a:spcPts val="0"/>
              </a:spcBef>
              <a:buClr>
                <a:srgbClr val="FFFFFF"/>
              </a:buClr>
              <a:buSzPct val="100000"/>
              <a:buAutoNum type="arabicPeriod"/>
            </a:pPr>
            <a:r>
              <a:rPr lang="en" sz="3000">
                <a:solidFill>
                  <a:srgbClr val="FFFFFF"/>
                </a:solidFill>
              </a:rPr>
              <a:t>為什麼南亞裔人士現在覺得沒有被歧視？</a:t>
            </a:r>
          </a:p>
          <a:p>
            <a:pPr lvl="0" rtl="0">
              <a:spcBef>
                <a:spcPts val="0"/>
              </a:spcBef>
              <a:buNone/>
            </a:pPr>
            <a:endParaRPr sz="3000">
              <a:solidFill>
                <a:srgbClr val="FFFFFF"/>
              </a:solidFill>
            </a:endParaRPr>
          </a:p>
          <a:p>
            <a:pPr marL="457200" lvl="0" indent="-419100" rtl="0">
              <a:spcBef>
                <a:spcPts val="0"/>
              </a:spcBef>
              <a:buClr>
                <a:srgbClr val="FFFFFF"/>
              </a:buClr>
              <a:buSzPct val="100000"/>
              <a:buAutoNum type="arabicPeriod"/>
            </a:pPr>
            <a:r>
              <a:rPr lang="en" sz="3000">
                <a:solidFill>
                  <a:srgbClr val="FFFFFF"/>
                </a:solidFill>
              </a:rPr>
              <a:t>為什麼青少年的</a:t>
            </a:r>
            <a:r>
              <a:rPr lang="en" sz="3000">
                <a:solidFill>
                  <a:schemeClr val="lt1"/>
                </a:solidFill>
              </a:rPr>
              <a:t>歧視程度</a:t>
            </a:r>
            <a:r>
              <a:rPr lang="en" sz="3000">
                <a:solidFill>
                  <a:srgbClr val="FFFFFF"/>
                </a:solidFill>
              </a:rPr>
              <a:t>較其他年齡層輕微？</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Shape 376"/>
          <p:cNvSpPr txBox="1">
            <a:spLocks noGrp="1"/>
          </p:cNvSpPr>
          <p:nvPr>
            <p:ph type="body" idx="1"/>
          </p:nvPr>
        </p:nvSpPr>
        <p:spPr>
          <a:xfrm>
            <a:off x="3142700" y="3144600"/>
            <a:ext cx="2890200" cy="856800"/>
          </a:xfrm>
          <a:prstGeom prst="rect">
            <a:avLst/>
          </a:prstGeom>
        </p:spPr>
        <p:txBody>
          <a:bodyPr lIns="91425" tIns="91425" rIns="91425" bIns="91425" anchor="t" anchorCtr="0">
            <a:noAutofit/>
          </a:bodyPr>
          <a:lstStyle/>
          <a:p>
            <a:pPr lvl="0">
              <a:spcBef>
                <a:spcPts val="0"/>
              </a:spcBef>
              <a:buNone/>
            </a:pPr>
            <a:r>
              <a:rPr lang="en"/>
              <a:t>海洋公園聘請南亞裔作為工作人員。</a:t>
            </a:r>
          </a:p>
        </p:txBody>
      </p:sp>
      <p:pic>
        <p:nvPicPr>
          <p:cNvPr id="377" name="Shape 377"/>
          <p:cNvPicPr preferRelativeResize="0"/>
          <p:nvPr/>
        </p:nvPicPr>
        <p:blipFill rotWithShape="1">
          <a:blip r:embed="rId3">
            <a:alphaModFix/>
          </a:blip>
          <a:srcRect l="41868" t="11874" r="13756" b="28423"/>
          <a:stretch/>
        </p:blipFill>
        <p:spPr>
          <a:xfrm>
            <a:off x="3142712" y="1061124"/>
            <a:ext cx="2858576" cy="2163249"/>
          </a:xfrm>
          <a:prstGeom prst="rect">
            <a:avLst/>
          </a:prstGeom>
          <a:noFill/>
          <a:ln>
            <a:noFill/>
          </a:ln>
        </p:spPr>
      </p:pic>
      <p:pic>
        <p:nvPicPr>
          <p:cNvPr id="378" name="Shape 378"/>
          <p:cNvPicPr preferRelativeResize="0"/>
          <p:nvPr/>
        </p:nvPicPr>
        <p:blipFill rotWithShape="1">
          <a:blip r:embed="rId4">
            <a:alphaModFix/>
          </a:blip>
          <a:srcRect l="59141" t="28510" r="1665" b="16480"/>
          <a:stretch/>
        </p:blipFill>
        <p:spPr>
          <a:xfrm>
            <a:off x="89924" y="1467501"/>
            <a:ext cx="3052799" cy="2410249"/>
          </a:xfrm>
          <a:prstGeom prst="rect">
            <a:avLst/>
          </a:prstGeom>
          <a:noFill/>
          <a:ln>
            <a:noFill/>
          </a:ln>
        </p:spPr>
      </p:pic>
      <p:sp>
        <p:nvSpPr>
          <p:cNvPr id="379" name="Shape 379"/>
          <p:cNvSpPr txBox="1">
            <a:spLocks noGrp="1"/>
          </p:cNvSpPr>
          <p:nvPr>
            <p:ph type="body" idx="1"/>
          </p:nvPr>
        </p:nvSpPr>
        <p:spPr>
          <a:xfrm>
            <a:off x="-61175" y="4001400"/>
            <a:ext cx="3816600" cy="1142100"/>
          </a:xfrm>
          <a:prstGeom prst="rect">
            <a:avLst/>
          </a:prstGeom>
        </p:spPr>
        <p:txBody>
          <a:bodyPr lIns="91425" tIns="91425" rIns="91425" bIns="91425" anchor="t" anchorCtr="0">
            <a:noAutofit/>
          </a:bodyPr>
          <a:lstStyle/>
          <a:p>
            <a:pPr lvl="0" rtl="0">
              <a:spcBef>
                <a:spcPts val="0"/>
              </a:spcBef>
              <a:buNone/>
            </a:pPr>
            <a:r>
              <a:rPr lang="en"/>
              <a:t>香港上海大酒店實行與少數族裔的先到實習計劃，將南亞裔的語言優勢在酒店服務業上充分發揮。</a:t>
            </a:r>
          </a:p>
        </p:txBody>
      </p:sp>
      <p:pic>
        <p:nvPicPr>
          <p:cNvPr id="380" name="Shape 380" descr="螢幕快照 2017-09-03 下午11.11.43.png"/>
          <p:cNvPicPr preferRelativeResize="0"/>
          <p:nvPr/>
        </p:nvPicPr>
        <p:blipFill>
          <a:blip r:embed="rId5">
            <a:alphaModFix/>
          </a:blip>
          <a:stretch>
            <a:fillRect/>
          </a:stretch>
        </p:blipFill>
        <p:spPr>
          <a:xfrm>
            <a:off x="6033025" y="2332800"/>
            <a:ext cx="2971574" cy="2163249"/>
          </a:xfrm>
          <a:prstGeom prst="rect">
            <a:avLst/>
          </a:prstGeom>
          <a:noFill/>
          <a:ln>
            <a:noFill/>
          </a:ln>
        </p:spPr>
      </p:pic>
      <p:sp>
        <p:nvSpPr>
          <p:cNvPr id="381" name="Shape 381"/>
          <p:cNvSpPr txBox="1"/>
          <p:nvPr/>
        </p:nvSpPr>
        <p:spPr>
          <a:xfrm>
            <a:off x="6486775" y="1137125"/>
            <a:ext cx="2176500" cy="976800"/>
          </a:xfrm>
          <a:prstGeom prst="rect">
            <a:avLst/>
          </a:prstGeom>
          <a:noFill/>
          <a:ln>
            <a:noFill/>
          </a:ln>
        </p:spPr>
        <p:txBody>
          <a:bodyPr lIns="91425" tIns="91425" rIns="91425" bIns="91425" anchor="ctr" anchorCtr="0">
            <a:noAutofit/>
          </a:bodyPr>
          <a:lstStyle/>
          <a:p>
            <a:pPr lvl="0" rtl="0">
              <a:lnSpc>
                <a:spcPct val="150000"/>
              </a:lnSpc>
              <a:spcBef>
                <a:spcPts val="500"/>
              </a:spcBef>
              <a:buNone/>
            </a:pPr>
            <a:r>
              <a:rPr lang="en" sz="1800" dirty="0">
                <a:solidFill>
                  <a:srgbClr val="333333"/>
                </a:solidFill>
                <a:highlight>
                  <a:srgbClr val="FFFFFF"/>
                </a:highlight>
              </a:rPr>
              <a:t>TVB招聘少數族裔人士為記者 </a:t>
            </a:r>
          </a:p>
        </p:txBody>
      </p:sp>
      <p:sp>
        <p:nvSpPr>
          <p:cNvPr id="382" name="Shape 382"/>
          <p:cNvSpPr/>
          <p:nvPr/>
        </p:nvSpPr>
        <p:spPr>
          <a:xfrm>
            <a:off x="125950" y="0"/>
            <a:ext cx="8638500" cy="883800"/>
          </a:xfrm>
          <a:prstGeom prst="doubleWave">
            <a:avLst>
              <a:gd name="adj1" fmla="val 6250"/>
              <a:gd name="adj2" fmla="val 0"/>
            </a:avLst>
          </a:prstGeom>
          <a:solidFill>
            <a:srgbClr val="FCE5CD"/>
          </a:solidFill>
          <a:ln>
            <a:noFill/>
          </a:ln>
        </p:spPr>
        <p:txBody>
          <a:bodyPr lIns="91425" tIns="91425" rIns="91425" bIns="91425" anchor="ctr" anchorCtr="0">
            <a:noAutofit/>
          </a:bodyPr>
          <a:lstStyle/>
          <a:p>
            <a:pPr lvl="0" rtl="0">
              <a:lnSpc>
                <a:spcPct val="115000"/>
              </a:lnSpc>
              <a:spcBef>
                <a:spcPts val="0"/>
              </a:spcBef>
              <a:spcAft>
                <a:spcPts val="1600"/>
              </a:spcAft>
              <a:buNone/>
            </a:pPr>
            <a:endParaRPr sz="3600" b="1">
              <a:solidFill>
                <a:schemeClr val="accent1"/>
              </a:solidFill>
              <a:latin typeface="PT Sans Narrow"/>
              <a:ea typeface="PT Sans Narrow"/>
              <a:cs typeface="PT Sans Narrow"/>
              <a:sym typeface="PT Sans Narrow"/>
            </a:endParaRPr>
          </a:p>
        </p:txBody>
      </p:sp>
      <p:sp>
        <p:nvSpPr>
          <p:cNvPr id="383" name="Shape 383"/>
          <p:cNvSpPr txBox="1"/>
          <p:nvPr/>
        </p:nvSpPr>
        <p:spPr>
          <a:xfrm>
            <a:off x="510825" y="120300"/>
            <a:ext cx="6429600" cy="643200"/>
          </a:xfrm>
          <a:prstGeom prst="rect">
            <a:avLst/>
          </a:prstGeom>
          <a:noFill/>
          <a:ln>
            <a:noFill/>
          </a:ln>
        </p:spPr>
        <p:txBody>
          <a:bodyPr lIns="91425" tIns="91425" rIns="91425" bIns="91425" anchor="ctr" anchorCtr="0">
            <a:noAutofit/>
          </a:bodyPr>
          <a:lstStyle/>
          <a:p>
            <a:pPr lvl="0" rtl="0">
              <a:spcBef>
                <a:spcPts val="0"/>
              </a:spcBef>
              <a:buNone/>
            </a:pPr>
            <a:r>
              <a:rPr lang="en" sz="2400" b="1">
                <a:solidFill>
                  <a:srgbClr val="980000"/>
                </a:solidFill>
              </a:rPr>
              <a:t>Q2. 為什麼青少年的歧視程度較輕微？</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Shape 400" descr="螢幕快照 2017-09-03 下午2.21.37.png"/>
          <p:cNvPicPr preferRelativeResize="0"/>
          <p:nvPr/>
        </p:nvPicPr>
        <p:blipFill>
          <a:blip r:embed="rId3">
            <a:alphaModFix/>
          </a:blip>
          <a:stretch>
            <a:fillRect/>
          </a:stretch>
        </p:blipFill>
        <p:spPr>
          <a:xfrm>
            <a:off x="272618" y="1053943"/>
            <a:ext cx="3167199" cy="1083849"/>
          </a:xfrm>
          <a:prstGeom prst="rect">
            <a:avLst/>
          </a:prstGeom>
          <a:noFill/>
          <a:ln>
            <a:noFill/>
          </a:ln>
        </p:spPr>
      </p:pic>
      <p:pic>
        <p:nvPicPr>
          <p:cNvPr id="401" name="Shape 401" descr="螢幕快照 2017-09-03 下午2.26.56.png"/>
          <p:cNvPicPr preferRelativeResize="0"/>
          <p:nvPr/>
        </p:nvPicPr>
        <p:blipFill>
          <a:blip r:embed="rId4">
            <a:alphaModFix/>
          </a:blip>
          <a:stretch>
            <a:fillRect/>
          </a:stretch>
        </p:blipFill>
        <p:spPr>
          <a:xfrm>
            <a:off x="186900" y="2410000"/>
            <a:ext cx="5311249" cy="2305099"/>
          </a:xfrm>
          <a:prstGeom prst="rect">
            <a:avLst/>
          </a:prstGeom>
          <a:noFill/>
          <a:ln>
            <a:noFill/>
          </a:ln>
        </p:spPr>
      </p:pic>
      <p:pic>
        <p:nvPicPr>
          <p:cNvPr id="402" name="Shape 402" descr="螢幕快照 2017-09-03 下午3.32.43.png"/>
          <p:cNvPicPr preferRelativeResize="0"/>
          <p:nvPr/>
        </p:nvPicPr>
        <p:blipFill>
          <a:blip r:embed="rId5">
            <a:alphaModFix/>
          </a:blip>
          <a:stretch>
            <a:fillRect/>
          </a:stretch>
        </p:blipFill>
        <p:spPr>
          <a:xfrm>
            <a:off x="5357525" y="3616925"/>
            <a:ext cx="3786475" cy="976374"/>
          </a:xfrm>
          <a:prstGeom prst="rect">
            <a:avLst/>
          </a:prstGeom>
          <a:noFill/>
          <a:ln>
            <a:noFill/>
          </a:ln>
        </p:spPr>
      </p:pic>
      <p:pic>
        <p:nvPicPr>
          <p:cNvPr id="403" name="Shape 403" descr="螢幕快照 2017-09-03 下午3.36.03.png"/>
          <p:cNvPicPr preferRelativeResize="0"/>
          <p:nvPr/>
        </p:nvPicPr>
        <p:blipFill>
          <a:blip r:embed="rId6">
            <a:alphaModFix/>
          </a:blip>
          <a:stretch>
            <a:fillRect/>
          </a:stretch>
        </p:blipFill>
        <p:spPr>
          <a:xfrm>
            <a:off x="4088350" y="956262"/>
            <a:ext cx="5055650" cy="2728074"/>
          </a:xfrm>
          <a:prstGeom prst="rect">
            <a:avLst/>
          </a:prstGeom>
          <a:noFill/>
          <a:ln>
            <a:noFill/>
          </a:ln>
        </p:spPr>
      </p:pic>
      <p:sp>
        <p:nvSpPr>
          <p:cNvPr id="404" name="Shape 404"/>
          <p:cNvSpPr/>
          <p:nvPr/>
        </p:nvSpPr>
        <p:spPr>
          <a:xfrm>
            <a:off x="126600" y="-16225"/>
            <a:ext cx="8638500" cy="869400"/>
          </a:xfrm>
          <a:prstGeom prst="doubleWave">
            <a:avLst>
              <a:gd name="adj1" fmla="val 6250"/>
              <a:gd name="adj2" fmla="val 0"/>
            </a:avLst>
          </a:prstGeom>
          <a:solidFill>
            <a:srgbClr val="FCE5CD"/>
          </a:solidFill>
          <a:ln>
            <a:noFill/>
          </a:ln>
        </p:spPr>
        <p:txBody>
          <a:bodyPr lIns="91425" tIns="91425" rIns="91425" bIns="91425" anchor="ctr" anchorCtr="0">
            <a:noAutofit/>
          </a:bodyPr>
          <a:lstStyle/>
          <a:p>
            <a:pPr lvl="0" rtl="0">
              <a:lnSpc>
                <a:spcPct val="115000"/>
              </a:lnSpc>
              <a:spcBef>
                <a:spcPts val="0"/>
              </a:spcBef>
              <a:spcAft>
                <a:spcPts val="1600"/>
              </a:spcAft>
              <a:buNone/>
            </a:pPr>
            <a:endParaRPr sz="3600" b="1">
              <a:solidFill>
                <a:schemeClr val="accent1"/>
              </a:solidFill>
              <a:latin typeface="PT Sans Narrow"/>
              <a:ea typeface="PT Sans Narrow"/>
              <a:cs typeface="PT Sans Narrow"/>
              <a:sym typeface="PT Sans Narrow"/>
            </a:endParaRPr>
          </a:p>
        </p:txBody>
      </p:sp>
      <p:sp>
        <p:nvSpPr>
          <p:cNvPr id="405" name="Shape 405"/>
          <p:cNvSpPr txBox="1"/>
          <p:nvPr/>
        </p:nvSpPr>
        <p:spPr>
          <a:xfrm>
            <a:off x="671425" y="138550"/>
            <a:ext cx="6429600" cy="643200"/>
          </a:xfrm>
          <a:prstGeom prst="rect">
            <a:avLst/>
          </a:prstGeom>
          <a:noFill/>
          <a:ln>
            <a:noFill/>
          </a:ln>
        </p:spPr>
        <p:txBody>
          <a:bodyPr lIns="91425" tIns="91425" rIns="91425" bIns="91425" anchor="ctr" anchorCtr="0">
            <a:noAutofit/>
          </a:bodyPr>
          <a:lstStyle/>
          <a:p>
            <a:pPr lvl="0" rtl="0">
              <a:spcBef>
                <a:spcPts val="0"/>
              </a:spcBef>
              <a:buNone/>
            </a:pPr>
            <a:r>
              <a:rPr lang="en" sz="2400" b="1">
                <a:solidFill>
                  <a:srgbClr val="980000"/>
                </a:solidFill>
              </a:rPr>
              <a:t>Q2. 為什麼青少年的歧視程度較輕微？</a:t>
            </a:r>
          </a:p>
        </p:txBody>
      </p:sp>
      <p:sp>
        <p:nvSpPr>
          <p:cNvPr id="406" name="Shape 406"/>
          <p:cNvSpPr txBox="1"/>
          <p:nvPr/>
        </p:nvSpPr>
        <p:spPr>
          <a:xfrm>
            <a:off x="965800" y="4593300"/>
            <a:ext cx="2474100" cy="3369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
                <a:latin typeface="Times New Roman"/>
                <a:ea typeface="Times New Roman"/>
                <a:cs typeface="Times New Roman"/>
                <a:sym typeface="Times New Roman"/>
              </a:rPr>
              <a:t>（香港融樂會，2017）</a:t>
            </a:r>
          </a:p>
        </p:txBody>
      </p:sp>
      <p:sp>
        <p:nvSpPr>
          <p:cNvPr id="407" name="Shape 407"/>
          <p:cNvSpPr txBox="1"/>
          <p:nvPr/>
        </p:nvSpPr>
        <p:spPr>
          <a:xfrm>
            <a:off x="5678600" y="4648612"/>
            <a:ext cx="2706600" cy="3690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
                <a:latin typeface="Times New Roman"/>
                <a:ea typeface="Times New Roman"/>
                <a:cs typeface="Times New Roman"/>
                <a:sym typeface="Times New Roman"/>
              </a:rPr>
              <a:t>（明愛牛頭角社區中心，2008）</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Shape 412"/>
          <p:cNvPicPr preferRelativeResize="0"/>
          <p:nvPr/>
        </p:nvPicPr>
        <p:blipFill>
          <a:blip r:embed="rId3">
            <a:alphaModFix/>
          </a:blip>
          <a:stretch>
            <a:fillRect/>
          </a:stretch>
        </p:blipFill>
        <p:spPr>
          <a:xfrm>
            <a:off x="173000" y="1273126"/>
            <a:ext cx="3705225" cy="3710024"/>
          </a:xfrm>
          <a:prstGeom prst="rect">
            <a:avLst/>
          </a:prstGeom>
          <a:noFill/>
          <a:ln>
            <a:noFill/>
          </a:ln>
        </p:spPr>
      </p:pic>
      <p:sp>
        <p:nvSpPr>
          <p:cNvPr id="413" name="Shape 413"/>
          <p:cNvSpPr txBox="1">
            <a:spLocks noGrp="1"/>
          </p:cNvSpPr>
          <p:nvPr>
            <p:ph type="title"/>
          </p:nvPr>
        </p:nvSpPr>
        <p:spPr>
          <a:xfrm>
            <a:off x="200400" y="184075"/>
            <a:ext cx="8743200" cy="744900"/>
          </a:xfrm>
          <a:prstGeom prst="rect">
            <a:avLst/>
          </a:prstGeom>
          <a:solidFill>
            <a:srgbClr val="B6D7A8"/>
          </a:solidFill>
        </p:spPr>
        <p:txBody>
          <a:bodyPr lIns="91425" tIns="91425" rIns="91425" bIns="91425" anchor="t" anchorCtr="0">
            <a:noAutofit/>
          </a:bodyPr>
          <a:lstStyle/>
          <a:p>
            <a:pPr lvl="0" rtl="0">
              <a:spcBef>
                <a:spcPts val="0"/>
              </a:spcBef>
              <a:buNone/>
            </a:pPr>
            <a:r>
              <a:rPr lang="en" sz="2600"/>
              <a:t>How learning issue of Discrimination benefits</a:t>
            </a:r>
            <a:r>
              <a:rPr lang="en" sz="2600" u="sng">
                <a:solidFill>
                  <a:srgbClr val="0000FF"/>
                </a:solidFill>
              </a:rPr>
              <a:t> </a:t>
            </a:r>
            <a:r>
              <a:rPr lang="en" sz="2400" u="sng">
                <a:solidFill>
                  <a:srgbClr val="0000FF"/>
                </a:solidFill>
              </a:rPr>
              <a:t>GS teaching and learning</a:t>
            </a:r>
            <a:r>
              <a:rPr lang="en" sz="2600"/>
              <a:t>?</a:t>
            </a:r>
          </a:p>
        </p:txBody>
      </p:sp>
      <p:pic>
        <p:nvPicPr>
          <p:cNvPr id="414" name="Shape 414"/>
          <p:cNvPicPr preferRelativeResize="0"/>
          <p:nvPr/>
        </p:nvPicPr>
        <p:blipFill>
          <a:blip r:embed="rId4">
            <a:alphaModFix/>
          </a:blip>
          <a:stretch>
            <a:fillRect/>
          </a:stretch>
        </p:blipFill>
        <p:spPr>
          <a:xfrm>
            <a:off x="5080574" y="3490674"/>
            <a:ext cx="3835625" cy="1492475"/>
          </a:xfrm>
          <a:prstGeom prst="rect">
            <a:avLst/>
          </a:prstGeom>
          <a:noFill/>
          <a:ln>
            <a:noFill/>
          </a:ln>
        </p:spPr>
      </p:pic>
      <p:sp>
        <p:nvSpPr>
          <p:cNvPr id="415" name="Shape 415"/>
          <p:cNvSpPr/>
          <p:nvPr/>
        </p:nvSpPr>
        <p:spPr>
          <a:xfrm>
            <a:off x="3664800" y="3865325"/>
            <a:ext cx="246600" cy="895800"/>
          </a:xfrm>
          <a:prstGeom prst="rightBracket">
            <a:avLst>
              <a:gd name="adj" fmla="val 14755"/>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416" name="Shape 416"/>
          <p:cNvCxnSpPr>
            <a:stCxn id="414" idx="1"/>
            <a:endCxn id="415" idx="2"/>
          </p:cNvCxnSpPr>
          <p:nvPr/>
        </p:nvCxnSpPr>
        <p:spPr>
          <a:xfrm flipH="1">
            <a:off x="3911475" y="4236912"/>
            <a:ext cx="1169100" cy="76200"/>
          </a:xfrm>
          <a:prstGeom prst="straightConnector1">
            <a:avLst/>
          </a:prstGeom>
          <a:noFill/>
          <a:ln w="38100" cap="flat" cmpd="sng">
            <a:solidFill>
              <a:srgbClr val="FF0000"/>
            </a:solidFill>
            <a:prstDash val="solid"/>
            <a:round/>
            <a:headEnd type="none" w="lg" len="lg"/>
            <a:tailEnd type="triangle" w="lg" len="lg"/>
          </a:ln>
        </p:spPr>
      </p:cxnSp>
      <p:sp>
        <p:nvSpPr>
          <p:cNvPr id="417" name="Shape 417"/>
          <p:cNvSpPr txBox="1"/>
          <p:nvPr/>
        </p:nvSpPr>
        <p:spPr>
          <a:xfrm>
            <a:off x="3911475" y="2561276"/>
            <a:ext cx="4958400" cy="781800"/>
          </a:xfrm>
          <a:prstGeom prst="rect">
            <a:avLst/>
          </a:prstGeom>
          <a:noFill/>
          <a:ln w="28575" cap="flat" cmpd="sng">
            <a:solidFill>
              <a:srgbClr val="0000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 sz="1800"/>
              <a:t>不僅從個人角度，也從多角度(不同持份者)分析居港少數族裔的現況</a:t>
            </a:r>
          </a:p>
        </p:txBody>
      </p:sp>
      <p:sp>
        <p:nvSpPr>
          <p:cNvPr id="418" name="Shape 418"/>
          <p:cNvSpPr txBox="1"/>
          <p:nvPr/>
        </p:nvSpPr>
        <p:spPr>
          <a:xfrm>
            <a:off x="3664800" y="1179876"/>
            <a:ext cx="4958400" cy="781800"/>
          </a:xfrm>
          <a:prstGeom prst="rect">
            <a:avLst/>
          </a:prstGeom>
          <a:noFill/>
          <a:ln w="28575" cap="flat" cmpd="sng">
            <a:solidFill>
              <a:srgbClr val="0000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 sz="1800"/>
              <a:t>從文字數據、訪問結果，綜合居港少數族裔的歧視情況</a:t>
            </a:r>
          </a:p>
        </p:txBody>
      </p:sp>
      <p:cxnSp>
        <p:nvCxnSpPr>
          <p:cNvPr id="419" name="Shape 419"/>
          <p:cNvCxnSpPr>
            <a:stCxn id="418" idx="1"/>
          </p:cNvCxnSpPr>
          <p:nvPr/>
        </p:nvCxnSpPr>
        <p:spPr>
          <a:xfrm flipH="1">
            <a:off x="2425200" y="1570776"/>
            <a:ext cx="1239600" cy="695400"/>
          </a:xfrm>
          <a:prstGeom prst="straightConnector1">
            <a:avLst/>
          </a:prstGeom>
          <a:noFill/>
          <a:ln w="38100" cap="flat" cmpd="sng">
            <a:solidFill>
              <a:srgbClr val="FF0000"/>
            </a:solidFill>
            <a:prstDash val="solid"/>
            <a:round/>
            <a:headEnd type="none" w="lg" len="lg"/>
            <a:tailEnd type="triangle" w="lg" len="lg"/>
          </a:ln>
        </p:spPr>
      </p:cxnSp>
      <p:cxnSp>
        <p:nvCxnSpPr>
          <p:cNvPr id="420" name="Shape 420"/>
          <p:cNvCxnSpPr/>
          <p:nvPr/>
        </p:nvCxnSpPr>
        <p:spPr>
          <a:xfrm flipH="1">
            <a:off x="2534375" y="2905537"/>
            <a:ext cx="1430400" cy="15900"/>
          </a:xfrm>
          <a:prstGeom prst="straightConnector1">
            <a:avLst/>
          </a:prstGeom>
          <a:noFill/>
          <a:ln w="38100" cap="flat" cmpd="sng">
            <a:solidFill>
              <a:srgbClr val="FF0000"/>
            </a:solidFill>
            <a:prstDash val="solid"/>
            <a:round/>
            <a:headEnd type="none" w="lg" len="lg"/>
            <a:tailEnd type="triangle" w="lg" len="lg"/>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4"/>
                                        </p:tgtEl>
                                        <p:attrNameLst>
                                          <p:attrName>style.visibility</p:attrName>
                                        </p:attrNameLst>
                                      </p:cBhvr>
                                      <p:to>
                                        <p:strVal val="visible"/>
                                      </p:to>
                                    </p:set>
                                    <p:animEffect transition="in" filter="fade">
                                      <p:cBhvr>
                                        <p:cTn id="7" dur="1000"/>
                                        <p:tgtEl>
                                          <p:spTgt spid="4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0"/>
                                        </p:tgtEl>
                                        <p:attrNameLst>
                                          <p:attrName>style.visibility</p:attrName>
                                        </p:attrNameLst>
                                      </p:cBhvr>
                                      <p:to>
                                        <p:strVal val="visible"/>
                                      </p:to>
                                    </p:set>
                                    <p:animEffect transition="in" filter="fade">
                                      <p:cBhvr>
                                        <p:cTn id="12" dur="1000"/>
                                        <p:tgtEl>
                                          <p:spTgt spid="4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7"/>
                                        </p:tgtEl>
                                        <p:attrNameLst>
                                          <p:attrName>style.visibility</p:attrName>
                                        </p:attrNameLst>
                                      </p:cBhvr>
                                      <p:to>
                                        <p:strVal val="visible"/>
                                      </p:to>
                                    </p:set>
                                    <p:animEffect transition="in" filter="fade">
                                      <p:cBhvr>
                                        <p:cTn id="17" dur="1000"/>
                                        <p:tgtEl>
                                          <p:spTgt spid="4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9"/>
                                        </p:tgtEl>
                                        <p:attrNameLst>
                                          <p:attrName>style.visibility</p:attrName>
                                        </p:attrNameLst>
                                      </p:cBhvr>
                                      <p:to>
                                        <p:strVal val="visible"/>
                                      </p:to>
                                    </p:set>
                                    <p:animEffect transition="in" filter="fade">
                                      <p:cBhvr>
                                        <p:cTn id="22" dur="1000"/>
                                        <p:tgtEl>
                                          <p:spTgt spid="4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8"/>
                                        </p:tgtEl>
                                        <p:attrNameLst>
                                          <p:attrName>style.visibility</p:attrName>
                                        </p:attrNameLst>
                                      </p:cBhvr>
                                      <p:to>
                                        <p:strVal val="visible"/>
                                      </p:to>
                                    </p:set>
                                    <p:animEffect transition="in" filter="fade">
                                      <p:cBhvr>
                                        <p:cTn id="27" dur="1000"/>
                                        <p:tgtEl>
                                          <p:spTgt spid="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Shape 425"/>
          <p:cNvSpPr txBox="1">
            <a:spLocks noGrp="1"/>
          </p:cNvSpPr>
          <p:nvPr>
            <p:ph type="title"/>
          </p:nvPr>
        </p:nvSpPr>
        <p:spPr>
          <a:xfrm>
            <a:off x="81900" y="148975"/>
            <a:ext cx="8709600" cy="576600"/>
          </a:xfrm>
          <a:prstGeom prst="rect">
            <a:avLst/>
          </a:prstGeom>
          <a:solidFill>
            <a:srgbClr val="B6D7A8"/>
          </a:solidFill>
        </p:spPr>
        <p:txBody>
          <a:bodyPr lIns="91425" tIns="91425" rIns="91425" bIns="91425" anchor="t" anchorCtr="0">
            <a:noAutofit/>
          </a:bodyPr>
          <a:lstStyle/>
          <a:p>
            <a:pPr lvl="0">
              <a:spcBef>
                <a:spcPts val="0"/>
              </a:spcBef>
              <a:buNone/>
            </a:pPr>
            <a:r>
              <a:rPr lang="en" sz="2600"/>
              <a:t>How learning issue of Discrimination benefits</a:t>
            </a:r>
            <a:r>
              <a:rPr lang="en" sz="2600" u="sng">
                <a:solidFill>
                  <a:srgbClr val="0000FF"/>
                </a:solidFill>
              </a:rPr>
              <a:t> Interdisciplinary studies</a:t>
            </a:r>
            <a:r>
              <a:rPr lang="en" sz="2600"/>
              <a:t>?</a:t>
            </a:r>
          </a:p>
        </p:txBody>
      </p:sp>
      <p:sp>
        <p:nvSpPr>
          <p:cNvPr id="426" name="Shape 426"/>
          <p:cNvSpPr txBox="1">
            <a:spLocks noGrp="1"/>
          </p:cNvSpPr>
          <p:nvPr>
            <p:ph type="body" idx="1"/>
          </p:nvPr>
        </p:nvSpPr>
        <p:spPr>
          <a:xfrm>
            <a:off x="81900" y="1008525"/>
            <a:ext cx="8520600" cy="3302700"/>
          </a:xfrm>
          <a:prstGeom prst="rect">
            <a:avLst/>
          </a:prstGeom>
        </p:spPr>
        <p:txBody>
          <a:bodyPr lIns="91425" tIns="91425" rIns="91425" bIns="91425" anchor="t" anchorCtr="0">
            <a:noAutofit/>
          </a:bodyPr>
          <a:lstStyle/>
          <a:p>
            <a:pPr lvl="0" rtl="0">
              <a:spcBef>
                <a:spcPts val="300"/>
              </a:spcBef>
              <a:spcAft>
                <a:spcPts val="100"/>
              </a:spcAft>
              <a:buNone/>
            </a:pPr>
            <a:endParaRPr sz="1150">
              <a:solidFill>
                <a:srgbClr val="222222"/>
              </a:solidFill>
              <a:latin typeface="Arial"/>
              <a:ea typeface="Arial"/>
              <a:cs typeface="Arial"/>
              <a:sym typeface="Arial"/>
            </a:endParaRPr>
          </a:p>
          <a:p>
            <a:pPr lvl="0" rtl="0">
              <a:spcBef>
                <a:spcPts val="0"/>
              </a:spcBef>
              <a:buNone/>
            </a:pPr>
            <a:endParaRPr sz="1400">
              <a:solidFill>
                <a:srgbClr val="EF6C00"/>
              </a:solidFill>
              <a:latin typeface="PT Sans Narrow"/>
              <a:ea typeface="PT Sans Narrow"/>
              <a:cs typeface="PT Sans Narrow"/>
              <a:sym typeface="PT Sans Narrow"/>
            </a:endParaRPr>
          </a:p>
        </p:txBody>
      </p:sp>
      <p:pic>
        <p:nvPicPr>
          <p:cNvPr id="427" name="Shape 427"/>
          <p:cNvPicPr preferRelativeResize="0"/>
          <p:nvPr/>
        </p:nvPicPr>
        <p:blipFill>
          <a:blip r:embed="rId3">
            <a:alphaModFix/>
          </a:blip>
          <a:stretch>
            <a:fillRect/>
          </a:stretch>
        </p:blipFill>
        <p:spPr>
          <a:xfrm>
            <a:off x="4820825" y="856375"/>
            <a:ext cx="4241275" cy="3904500"/>
          </a:xfrm>
          <a:prstGeom prst="rect">
            <a:avLst/>
          </a:prstGeom>
          <a:noFill/>
          <a:ln>
            <a:noFill/>
          </a:ln>
        </p:spPr>
      </p:pic>
      <p:sp>
        <p:nvSpPr>
          <p:cNvPr id="428" name="Shape 428"/>
          <p:cNvSpPr/>
          <p:nvPr/>
        </p:nvSpPr>
        <p:spPr>
          <a:xfrm>
            <a:off x="2422700" y="4094025"/>
            <a:ext cx="3225900" cy="894000"/>
          </a:xfrm>
          <a:prstGeom prst="rect">
            <a:avLst/>
          </a:prstGeom>
          <a:solidFill>
            <a:schemeClr val="accent5"/>
          </a:solidFill>
          <a:ln>
            <a:noFill/>
          </a:ln>
        </p:spPr>
        <p:txBody>
          <a:bodyPr lIns="91425" tIns="91425" rIns="91425" bIns="91425" anchor="ctr" anchorCtr="0">
            <a:noAutofit/>
          </a:bodyPr>
          <a:lstStyle/>
          <a:p>
            <a:pPr lvl="0">
              <a:spcBef>
                <a:spcPts val="0"/>
              </a:spcBef>
              <a:buNone/>
            </a:pPr>
            <a:r>
              <a:rPr lang="en" sz="1800" b="1">
                <a:solidFill>
                  <a:srgbClr val="980000"/>
                </a:solidFill>
              </a:rPr>
              <a:t>知道人與人之間的不同之處，</a:t>
            </a:r>
          </a:p>
          <a:p>
            <a:pPr lvl="0" rtl="0">
              <a:spcBef>
                <a:spcPts val="0"/>
              </a:spcBef>
              <a:buNone/>
            </a:pPr>
            <a:r>
              <a:rPr lang="en" sz="1800" b="1">
                <a:solidFill>
                  <a:srgbClr val="980000"/>
                </a:solidFill>
              </a:rPr>
              <a:t>並接受在群體中，</a:t>
            </a:r>
          </a:p>
          <a:p>
            <a:pPr lvl="0" rtl="0">
              <a:spcBef>
                <a:spcPts val="0"/>
              </a:spcBef>
              <a:buNone/>
            </a:pPr>
            <a:r>
              <a:rPr lang="en" sz="1800" b="1">
                <a:solidFill>
                  <a:srgbClr val="980000"/>
                </a:solidFill>
              </a:rPr>
              <a:t>尊重他人權利的重要性</a:t>
            </a:r>
          </a:p>
        </p:txBody>
      </p:sp>
      <p:sp>
        <p:nvSpPr>
          <p:cNvPr id="429" name="Shape 429"/>
          <p:cNvSpPr/>
          <p:nvPr/>
        </p:nvSpPr>
        <p:spPr>
          <a:xfrm>
            <a:off x="142525" y="3213075"/>
            <a:ext cx="4858500" cy="515100"/>
          </a:xfrm>
          <a:prstGeom prst="rect">
            <a:avLst/>
          </a:prstGeom>
          <a:solidFill>
            <a:srgbClr val="A2C4C9"/>
          </a:solidFill>
          <a:ln>
            <a:noFill/>
          </a:ln>
        </p:spPr>
        <p:txBody>
          <a:bodyPr lIns="91425" tIns="91425" rIns="91425" bIns="91425" anchor="ctr" anchorCtr="0">
            <a:noAutofit/>
          </a:bodyPr>
          <a:lstStyle/>
          <a:p>
            <a:pPr lvl="0" rtl="0">
              <a:spcBef>
                <a:spcPts val="0"/>
              </a:spcBef>
              <a:buNone/>
            </a:pPr>
            <a:r>
              <a:rPr lang="en" sz="1800" b="1">
                <a:solidFill>
                  <a:srgbClr val="9900FF"/>
                </a:solidFill>
              </a:rPr>
              <a:t>了解在國家內相同和不同文化背景人士的習俗</a:t>
            </a:r>
          </a:p>
        </p:txBody>
      </p:sp>
      <p:sp>
        <p:nvSpPr>
          <p:cNvPr id="430" name="Shape 430"/>
          <p:cNvSpPr/>
          <p:nvPr/>
        </p:nvSpPr>
        <p:spPr>
          <a:xfrm>
            <a:off x="142525" y="856375"/>
            <a:ext cx="4573500" cy="2045700"/>
          </a:xfrm>
          <a:prstGeom prst="rect">
            <a:avLst/>
          </a:prstGeom>
          <a:solidFill>
            <a:srgbClr val="FFE599"/>
          </a:solidFill>
          <a:ln>
            <a:noFill/>
          </a:ln>
        </p:spPr>
        <p:txBody>
          <a:bodyPr lIns="91425" tIns="91425" rIns="91425" bIns="91425" anchor="ctr" anchorCtr="0">
            <a:noAutofit/>
          </a:bodyPr>
          <a:lstStyle/>
          <a:p>
            <a:pPr marL="457200" lvl="0" indent="-342900" rtl="0">
              <a:spcBef>
                <a:spcPts val="0"/>
              </a:spcBef>
              <a:buClr>
                <a:schemeClr val="accent1"/>
              </a:buClr>
              <a:buSzPct val="100000"/>
              <a:buChar char="●"/>
            </a:pPr>
            <a:r>
              <a:rPr lang="en" sz="1800" b="1">
                <a:solidFill>
                  <a:schemeClr val="accent1"/>
                </a:solidFill>
              </a:rPr>
              <a:t>了解我們的社區是由不同文化背景的人士所組成</a:t>
            </a:r>
          </a:p>
          <a:p>
            <a:pPr marL="457200" lvl="0" indent="-342900" rtl="0">
              <a:spcBef>
                <a:spcPts val="0"/>
              </a:spcBef>
              <a:buClr>
                <a:schemeClr val="accent1"/>
              </a:buClr>
              <a:buSzPct val="100000"/>
              <a:buChar char="●"/>
            </a:pPr>
            <a:r>
              <a:rPr lang="en" sz="1800" b="1">
                <a:solidFill>
                  <a:schemeClr val="accent1"/>
                </a:solidFill>
              </a:rPr>
              <a:t>知道不同文化背景人士的特徵及不同文化群體人士的交往方式</a:t>
            </a:r>
          </a:p>
          <a:p>
            <a:pPr marL="457200" lvl="0" indent="-342900" rtl="0">
              <a:spcBef>
                <a:spcPts val="0"/>
              </a:spcBef>
              <a:buClr>
                <a:schemeClr val="accent1"/>
              </a:buClr>
              <a:buSzPct val="100000"/>
              <a:buChar char="●"/>
            </a:pPr>
            <a:r>
              <a:rPr lang="en" sz="1800" b="1">
                <a:solidFill>
                  <a:schemeClr val="accent1"/>
                </a:solidFill>
              </a:rPr>
              <a:t>了解科學與科技如何改變世界各地人民與人民之間的交往方式與關係</a:t>
            </a:r>
          </a:p>
        </p:txBody>
      </p:sp>
      <p:cxnSp>
        <p:nvCxnSpPr>
          <p:cNvPr id="431" name="Shape 431"/>
          <p:cNvCxnSpPr/>
          <p:nvPr/>
        </p:nvCxnSpPr>
        <p:spPr>
          <a:xfrm rot="10800000" flipH="1">
            <a:off x="4728900" y="1632525"/>
            <a:ext cx="1010700" cy="297900"/>
          </a:xfrm>
          <a:prstGeom prst="straightConnector1">
            <a:avLst/>
          </a:prstGeom>
          <a:noFill/>
          <a:ln w="38100" cap="flat" cmpd="sng">
            <a:solidFill>
              <a:srgbClr val="FF0000"/>
            </a:solidFill>
            <a:prstDash val="solid"/>
            <a:round/>
            <a:headEnd type="none" w="lg" len="lg"/>
            <a:tailEnd type="triangle" w="lg" len="lg"/>
          </a:ln>
        </p:spPr>
      </p:cxnSp>
      <p:cxnSp>
        <p:nvCxnSpPr>
          <p:cNvPr id="432" name="Shape 432"/>
          <p:cNvCxnSpPr/>
          <p:nvPr/>
        </p:nvCxnSpPr>
        <p:spPr>
          <a:xfrm rot="10800000" flipH="1">
            <a:off x="5000975" y="3122500"/>
            <a:ext cx="414600" cy="375600"/>
          </a:xfrm>
          <a:prstGeom prst="straightConnector1">
            <a:avLst/>
          </a:prstGeom>
          <a:noFill/>
          <a:ln w="38100" cap="flat" cmpd="sng">
            <a:solidFill>
              <a:srgbClr val="FF0000"/>
            </a:solidFill>
            <a:prstDash val="solid"/>
            <a:round/>
            <a:headEnd type="none" w="lg" len="lg"/>
            <a:tailEnd type="triangle" w="lg" len="lg"/>
          </a:ln>
        </p:spPr>
      </p:cxnSp>
      <p:cxnSp>
        <p:nvCxnSpPr>
          <p:cNvPr id="433" name="Shape 433"/>
          <p:cNvCxnSpPr>
            <a:stCxn id="428" idx="3"/>
          </p:cNvCxnSpPr>
          <p:nvPr/>
        </p:nvCxnSpPr>
        <p:spPr>
          <a:xfrm rot="10800000" flipH="1">
            <a:off x="5648600" y="4145925"/>
            <a:ext cx="570300" cy="395100"/>
          </a:xfrm>
          <a:prstGeom prst="straightConnector1">
            <a:avLst/>
          </a:prstGeom>
          <a:noFill/>
          <a:ln w="38100" cap="flat" cmpd="sng">
            <a:solidFill>
              <a:srgbClr val="FF0000"/>
            </a:solidFill>
            <a:prstDash val="solid"/>
            <a:round/>
            <a:headEnd type="none" w="lg" len="lg"/>
            <a:tailEnd type="triangle" w="lg" len="lg"/>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3"/>
                                        </p:tgtEl>
                                        <p:attrNameLst>
                                          <p:attrName>style.visibility</p:attrName>
                                        </p:attrNameLst>
                                      </p:cBhvr>
                                      <p:to>
                                        <p:strVal val="visible"/>
                                      </p:to>
                                    </p:set>
                                    <p:animEffect transition="in" filter="fade">
                                      <p:cBhvr>
                                        <p:cTn id="7" dur="1000"/>
                                        <p:tgtEl>
                                          <p:spTgt spid="4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8"/>
                                        </p:tgtEl>
                                        <p:attrNameLst>
                                          <p:attrName>style.visibility</p:attrName>
                                        </p:attrNameLst>
                                      </p:cBhvr>
                                      <p:to>
                                        <p:strVal val="visible"/>
                                      </p:to>
                                    </p:set>
                                    <p:animEffect transition="in" filter="fade">
                                      <p:cBhvr>
                                        <p:cTn id="12" dur="1000"/>
                                        <p:tgtEl>
                                          <p:spTgt spid="4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2"/>
                                        </p:tgtEl>
                                        <p:attrNameLst>
                                          <p:attrName>style.visibility</p:attrName>
                                        </p:attrNameLst>
                                      </p:cBhvr>
                                      <p:to>
                                        <p:strVal val="visible"/>
                                      </p:to>
                                    </p:set>
                                    <p:animEffect transition="in" filter="fade">
                                      <p:cBhvr>
                                        <p:cTn id="17" dur="1000"/>
                                        <p:tgtEl>
                                          <p:spTgt spid="4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9"/>
                                        </p:tgtEl>
                                        <p:attrNameLst>
                                          <p:attrName>style.visibility</p:attrName>
                                        </p:attrNameLst>
                                      </p:cBhvr>
                                      <p:to>
                                        <p:strVal val="visible"/>
                                      </p:to>
                                    </p:set>
                                    <p:animEffect transition="in" filter="fade">
                                      <p:cBhvr>
                                        <p:cTn id="22" dur="1000"/>
                                        <p:tgtEl>
                                          <p:spTgt spid="4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1"/>
                                        </p:tgtEl>
                                        <p:attrNameLst>
                                          <p:attrName>style.visibility</p:attrName>
                                        </p:attrNameLst>
                                      </p:cBhvr>
                                      <p:to>
                                        <p:strVal val="visible"/>
                                      </p:to>
                                    </p:set>
                                    <p:animEffect transition="in" filter="fade">
                                      <p:cBhvr>
                                        <p:cTn id="27" dur="1000"/>
                                        <p:tgtEl>
                                          <p:spTgt spid="4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0"/>
                                        </p:tgtEl>
                                        <p:attrNameLst>
                                          <p:attrName>style.visibility</p:attrName>
                                        </p:attrNameLst>
                                      </p:cBhvr>
                                      <p:to>
                                        <p:strVal val="visible"/>
                                      </p:to>
                                    </p:set>
                                    <p:animEffect transition="in" filter="fade">
                                      <p:cBhvr>
                                        <p:cTn id="32" dur="1000"/>
                                        <p:tgtEl>
                                          <p:spTgt spid="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Shape 438"/>
          <p:cNvSpPr txBox="1">
            <a:spLocks noGrp="1"/>
          </p:cNvSpPr>
          <p:nvPr>
            <p:ph type="title"/>
          </p:nvPr>
        </p:nvSpPr>
        <p:spPr>
          <a:xfrm>
            <a:off x="398150" y="1218225"/>
            <a:ext cx="8571300" cy="942000"/>
          </a:xfrm>
          <a:prstGeom prst="rect">
            <a:avLst/>
          </a:prstGeom>
        </p:spPr>
        <p:txBody>
          <a:bodyPr lIns="91425" tIns="91425" rIns="91425" bIns="91425" anchor="ctr" anchorCtr="0">
            <a:noAutofit/>
          </a:bodyPr>
          <a:lstStyle/>
          <a:p>
            <a:pPr lvl="0">
              <a:spcBef>
                <a:spcPts val="0"/>
              </a:spcBef>
              <a:buNone/>
            </a:pPr>
            <a:r>
              <a:rPr lang="en" sz="6000"/>
              <a:t>3.2. Inclusion</a:t>
            </a:r>
          </a:p>
        </p:txBody>
      </p:sp>
      <p:pic>
        <p:nvPicPr>
          <p:cNvPr id="439" name="Shape 439"/>
          <p:cNvPicPr preferRelativeResize="0"/>
          <p:nvPr/>
        </p:nvPicPr>
        <p:blipFill>
          <a:blip r:embed="rId3">
            <a:alphaModFix/>
          </a:blip>
          <a:stretch>
            <a:fillRect/>
          </a:stretch>
        </p:blipFill>
        <p:spPr>
          <a:xfrm>
            <a:off x="2969900" y="2777850"/>
            <a:ext cx="3733800" cy="2076450"/>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Shape 454"/>
          <p:cNvSpPr txBox="1">
            <a:spLocks noGrp="1"/>
          </p:cNvSpPr>
          <p:nvPr>
            <p:ph type="title"/>
          </p:nvPr>
        </p:nvSpPr>
        <p:spPr>
          <a:xfrm>
            <a:off x="163850" y="843625"/>
            <a:ext cx="8520600" cy="707400"/>
          </a:xfrm>
          <a:prstGeom prst="rect">
            <a:avLst/>
          </a:prstGeom>
        </p:spPr>
        <p:txBody>
          <a:bodyPr lIns="91425" tIns="91425" rIns="91425" bIns="91425" anchor="t" anchorCtr="0">
            <a:noAutofit/>
          </a:bodyPr>
          <a:lstStyle/>
          <a:p>
            <a:pPr lvl="0">
              <a:spcBef>
                <a:spcPts val="0"/>
              </a:spcBef>
              <a:buNone/>
            </a:pPr>
            <a:r>
              <a:rPr lang="en"/>
              <a:t>Inclusion- Arts</a:t>
            </a:r>
          </a:p>
        </p:txBody>
      </p:sp>
      <p:sp>
        <p:nvSpPr>
          <p:cNvPr id="455" name="Shape 455"/>
          <p:cNvSpPr/>
          <p:nvPr/>
        </p:nvSpPr>
        <p:spPr>
          <a:xfrm>
            <a:off x="4321200" y="1379100"/>
            <a:ext cx="2295000" cy="666000"/>
          </a:xfrm>
          <a:prstGeom prst="roundRect">
            <a:avLst>
              <a:gd name="adj" fmla="val 16667"/>
            </a:avLst>
          </a:prstGeom>
          <a:solidFill>
            <a:srgbClr val="E06666"/>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a:t>        </a:t>
            </a:r>
            <a:r>
              <a:rPr lang="en" sz="3000">
                <a:solidFill>
                  <a:srgbClr val="FFFFFF"/>
                </a:solidFill>
              </a:rPr>
              <a:t> Hana</a:t>
            </a:r>
          </a:p>
        </p:txBody>
      </p:sp>
      <p:pic>
        <p:nvPicPr>
          <p:cNvPr id="456" name="Shape 456" descr="螢幕快照 2017-09-03 下午4.10.39.png"/>
          <p:cNvPicPr preferRelativeResize="0"/>
          <p:nvPr/>
        </p:nvPicPr>
        <p:blipFill>
          <a:blip r:embed="rId3">
            <a:alphaModFix/>
          </a:blip>
          <a:stretch>
            <a:fillRect/>
          </a:stretch>
        </p:blipFill>
        <p:spPr>
          <a:xfrm>
            <a:off x="163845" y="1530014"/>
            <a:ext cx="4015600" cy="3039006"/>
          </a:xfrm>
          <a:prstGeom prst="rect">
            <a:avLst/>
          </a:prstGeom>
          <a:noFill/>
          <a:ln>
            <a:noFill/>
          </a:ln>
        </p:spPr>
      </p:pic>
      <p:pic>
        <p:nvPicPr>
          <p:cNvPr id="457" name="Shape 457" descr="螢幕快照 2017-09-03 下午4.03.24.png"/>
          <p:cNvPicPr preferRelativeResize="0"/>
          <p:nvPr/>
        </p:nvPicPr>
        <p:blipFill>
          <a:blip r:embed="rId4">
            <a:alphaModFix/>
          </a:blip>
          <a:stretch>
            <a:fillRect/>
          </a:stretch>
        </p:blipFill>
        <p:spPr>
          <a:xfrm>
            <a:off x="2488175" y="2928199"/>
            <a:ext cx="3184624" cy="2093074"/>
          </a:xfrm>
          <a:prstGeom prst="rect">
            <a:avLst/>
          </a:prstGeom>
          <a:noFill/>
          <a:ln>
            <a:noFill/>
          </a:ln>
        </p:spPr>
      </p:pic>
      <p:sp>
        <p:nvSpPr>
          <p:cNvPr id="458" name="Shape 458"/>
          <p:cNvSpPr/>
          <p:nvPr/>
        </p:nvSpPr>
        <p:spPr>
          <a:xfrm>
            <a:off x="4002950" y="2111575"/>
            <a:ext cx="5262000" cy="1612200"/>
          </a:xfrm>
          <a:prstGeom prst="ellipse">
            <a:avLst/>
          </a:prstGeom>
          <a:solidFill>
            <a:srgbClr val="FFE599"/>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lnSpc>
                <a:spcPct val="115000"/>
              </a:lnSpc>
              <a:spcBef>
                <a:spcPts val="0"/>
              </a:spcBef>
              <a:spcAft>
                <a:spcPts val="1600"/>
              </a:spcAft>
              <a:buNone/>
            </a:pPr>
            <a:r>
              <a:rPr lang="en" sz="2700">
                <a:solidFill>
                  <a:srgbClr val="FF0000"/>
                </a:solidFill>
                <a:latin typeface="PT Sans Narrow"/>
                <a:ea typeface="PT Sans Narrow"/>
                <a:cs typeface="PT Sans Narrow"/>
                <a:sym typeface="PT Sans Narrow"/>
              </a:rPr>
              <a:t>!! 在藝術交流中，創造一個互相尊重的環境!!</a:t>
            </a:r>
          </a:p>
        </p:txBody>
      </p:sp>
      <p:sp>
        <p:nvSpPr>
          <p:cNvPr id="459" name="Shape 459"/>
          <p:cNvSpPr/>
          <p:nvPr/>
        </p:nvSpPr>
        <p:spPr>
          <a:xfrm>
            <a:off x="163850" y="142525"/>
            <a:ext cx="8091600" cy="701100"/>
          </a:xfrm>
          <a:prstGeom prst="doubleWave">
            <a:avLst>
              <a:gd name="adj1" fmla="val 6250"/>
              <a:gd name="adj2" fmla="val 0"/>
            </a:avLst>
          </a:prstGeom>
          <a:solidFill>
            <a:srgbClr val="F4CCCC"/>
          </a:solidFill>
          <a:ln>
            <a:noFill/>
          </a:ln>
        </p:spPr>
        <p:txBody>
          <a:bodyPr lIns="91425" tIns="91425" rIns="91425" bIns="91425" anchor="ctr" anchorCtr="0">
            <a:noAutofit/>
          </a:bodyPr>
          <a:lstStyle/>
          <a:p>
            <a:pPr lvl="0" rtl="0">
              <a:lnSpc>
                <a:spcPct val="115000"/>
              </a:lnSpc>
              <a:spcBef>
                <a:spcPts val="0"/>
              </a:spcBef>
              <a:spcAft>
                <a:spcPts val="1600"/>
              </a:spcAft>
              <a:buNone/>
            </a:pPr>
            <a:r>
              <a:rPr lang="en" sz="3000" b="1">
                <a:solidFill>
                  <a:schemeClr val="accent1"/>
                </a:solidFill>
                <a:latin typeface="PT Sans Narrow"/>
                <a:ea typeface="PT Sans Narrow"/>
                <a:cs typeface="PT Sans Narrow"/>
                <a:sym typeface="PT Sans Narrow"/>
              </a:rPr>
              <a:t>3.2. </a:t>
            </a:r>
            <a:r>
              <a:rPr lang="en" sz="3000" b="1">
                <a:solidFill>
                  <a:srgbClr val="0000FF"/>
                </a:solidFill>
                <a:latin typeface="PT Sans Narrow"/>
                <a:ea typeface="PT Sans Narrow"/>
                <a:cs typeface="PT Sans Narrow"/>
                <a:sym typeface="PT Sans Narrow"/>
              </a:rPr>
              <a:t>What can do we do to enhance an inclusive society?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8"/>
                                        </p:tgtEl>
                                        <p:attrNameLst>
                                          <p:attrName>style.visibility</p:attrName>
                                        </p:attrNameLst>
                                      </p:cBhvr>
                                      <p:to>
                                        <p:strVal val="visible"/>
                                      </p:to>
                                    </p:set>
                                    <p:animEffect transition="in" filter="fade">
                                      <p:cBhvr>
                                        <p:cTn id="7" dur="1000"/>
                                        <p:tgtEl>
                                          <p:spTgt spid="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173000" y="84200"/>
            <a:ext cx="7892100" cy="576600"/>
          </a:xfrm>
          <a:prstGeom prst="rect">
            <a:avLst/>
          </a:prstGeom>
          <a:solidFill>
            <a:srgbClr val="B6D7A8"/>
          </a:solidFill>
        </p:spPr>
        <p:txBody>
          <a:bodyPr lIns="91425" tIns="91425" rIns="91425" bIns="91425" anchor="t" anchorCtr="0">
            <a:noAutofit/>
          </a:bodyPr>
          <a:lstStyle/>
          <a:p>
            <a:pPr lvl="0" rtl="0">
              <a:spcBef>
                <a:spcPts val="0"/>
              </a:spcBef>
              <a:buNone/>
            </a:pPr>
            <a:r>
              <a:rPr lang="en" sz="2600"/>
              <a:t>How learning issue of Inclusion benefits</a:t>
            </a:r>
            <a:r>
              <a:rPr lang="en" sz="2600" u="sng">
                <a:solidFill>
                  <a:srgbClr val="0000FF"/>
                </a:solidFill>
              </a:rPr>
              <a:t> </a:t>
            </a:r>
            <a:r>
              <a:rPr lang="en" sz="2400" u="sng">
                <a:solidFill>
                  <a:srgbClr val="0000FF"/>
                </a:solidFill>
              </a:rPr>
              <a:t>GS teaching and learning</a:t>
            </a:r>
            <a:r>
              <a:rPr lang="en" sz="2600"/>
              <a:t>?</a:t>
            </a:r>
          </a:p>
        </p:txBody>
      </p:sp>
      <p:pic>
        <p:nvPicPr>
          <p:cNvPr id="465" name="Shape 465"/>
          <p:cNvPicPr preferRelativeResize="0"/>
          <p:nvPr/>
        </p:nvPicPr>
        <p:blipFill>
          <a:blip r:embed="rId3">
            <a:alphaModFix/>
          </a:blip>
          <a:stretch>
            <a:fillRect/>
          </a:stretch>
        </p:blipFill>
        <p:spPr>
          <a:xfrm>
            <a:off x="-12" y="2811450"/>
            <a:ext cx="7295524" cy="2124774"/>
          </a:xfrm>
          <a:prstGeom prst="rect">
            <a:avLst/>
          </a:prstGeom>
          <a:noFill/>
          <a:ln>
            <a:noFill/>
          </a:ln>
        </p:spPr>
      </p:pic>
      <p:sp>
        <p:nvSpPr>
          <p:cNvPr id="466" name="Shape 466"/>
          <p:cNvSpPr/>
          <p:nvPr/>
        </p:nvSpPr>
        <p:spPr>
          <a:xfrm>
            <a:off x="2565950" y="3364687"/>
            <a:ext cx="2163600" cy="479400"/>
          </a:xfrm>
          <a:prstGeom prst="ellipse">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67" name="Shape 467"/>
          <p:cNvSpPr/>
          <p:nvPr/>
        </p:nvSpPr>
        <p:spPr>
          <a:xfrm>
            <a:off x="2565950" y="3844087"/>
            <a:ext cx="2163600" cy="479400"/>
          </a:xfrm>
          <a:prstGeom prst="ellipse">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68" name="Shape 468"/>
          <p:cNvSpPr/>
          <p:nvPr/>
        </p:nvSpPr>
        <p:spPr>
          <a:xfrm>
            <a:off x="2565950" y="4456812"/>
            <a:ext cx="2163600" cy="479400"/>
          </a:xfrm>
          <a:prstGeom prst="ellipse">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469" name="Shape 469"/>
          <p:cNvPicPr preferRelativeResize="0"/>
          <p:nvPr/>
        </p:nvPicPr>
        <p:blipFill>
          <a:blip r:embed="rId4">
            <a:alphaModFix/>
          </a:blip>
          <a:stretch>
            <a:fillRect/>
          </a:stretch>
        </p:blipFill>
        <p:spPr>
          <a:xfrm>
            <a:off x="2565950" y="712625"/>
            <a:ext cx="3067650" cy="2124775"/>
          </a:xfrm>
          <a:prstGeom prst="rect">
            <a:avLst/>
          </a:prstGeom>
          <a:noFill/>
          <a:ln>
            <a:noFill/>
          </a:ln>
        </p:spPr>
      </p:pic>
      <p:cxnSp>
        <p:nvCxnSpPr>
          <p:cNvPr id="470" name="Shape 470"/>
          <p:cNvCxnSpPr/>
          <p:nvPr/>
        </p:nvCxnSpPr>
        <p:spPr>
          <a:xfrm rot="10800000" flipH="1">
            <a:off x="2694825" y="2371000"/>
            <a:ext cx="285000" cy="919800"/>
          </a:xfrm>
          <a:prstGeom prst="straightConnector1">
            <a:avLst/>
          </a:prstGeom>
          <a:noFill/>
          <a:ln w="38100" cap="flat" cmpd="sng">
            <a:solidFill>
              <a:srgbClr val="FF0000"/>
            </a:solidFill>
            <a:prstDash val="solid"/>
            <a:round/>
            <a:headEnd type="none" w="lg" len="lg"/>
            <a:tailEnd type="triangle" w="lg" len="lg"/>
          </a:ln>
        </p:spPr>
      </p:cxnSp>
      <p:cxnSp>
        <p:nvCxnSpPr>
          <p:cNvPr id="471" name="Shape 471"/>
          <p:cNvCxnSpPr>
            <a:stCxn id="472" idx="1"/>
          </p:cNvCxnSpPr>
          <p:nvPr/>
        </p:nvCxnSpPr>
        <p:spPr>
          <a:xfrm flipH="1">
            <a:off x="5143625" y="1591300"/>
            <a:ext cx="1267200" cy="515700"/>
          </a:xfrm>
          <a:prstGeom prst="straightConnector1">
            <a:avLst/>
          </a:prstGeom>
          <a:noFill/>
          <a:ln w="38100" cap="flat" cmpd="sng">
            <a:solidFill>
              <a:srgbClr val="FF0000"/>
            </a:solidFill>
            <a:prstDash val="solid"/>
            <a:round/>
            <a:headEnd type="none" w="lg" len="lg"/>
            <a:tailEnd type="triangle" w="lg" len="lg"/>
          </a:ln>
        </p:spPr>
      </p:cxnSp>
      <p:sp>
        <p:nvSpPr>
          <p:cNvPr id="473" name="Shape 473"/>
          <p:cNvSpPr/>
          <p:nvPr/>
        </p:nvSpPr>
        <p:spPr>
          <a:xfrm>
            <a:off x="445075" y="1642150"/>
            <a:ext cx="1998300" cy="1013700"/>
          </a:xfrm>
          <a:prstGeom prst="wedgeRoundRectCallout">
            <a:avLst>
              <a:gd name="adj1" fmla="val 62263"/>
              <a:gd name="adj2" fmla="val 170151"/>
              <a:gd name="adj3" fmla="val 0"/>
            </a:avLst>
          </a:prstGeom>
          <a:solidFill>
            <a:srgbClr val="FFFF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2400" b="1">
                <a:latin typeface="Open Sans"/>
                <a:ea typeface="Open Sans"/>
                <a:cs typeface="Open Sans"/>
                <a:sym typeface="Open Sans"/>
              </a:rPr>
              <a:t>小學與中學課程的銜接：通識</a:t>
            </a:r>
          </a:p>
        </p:txBody>
      </p:sp>
      <p:sp>
        <p:nvSpPr>
          <p:cNvPr id="472" name="Shape 472"/>
          <p:cNvSpPr txBox="1"/>
          <p:nvPr/>
        </p:nvSpPr>
        <p:spPr>
          <a:xfrm>
            <a:off x="6410825" y="811600"/>
            <a:ext cx="2619900" cy="15594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None/>
            </a:pPr>
            <a:r>
              <a:rPr lang="en" sz="1800" b="1" u="sng">
                <a:latin typeface="Open Sans"/>
                <a:ea typeface="Open Sans"/>
                <a:cs typeface="Open Sans"/>
                <a:sym typeface="Open Sans"/>
              </a:rPr>
              <a:t>建立正面價值觀</a:t>
            </a:r>
          </a:p>
          <a:p>
            <a:pPr lvl="0" rtl="0">
              <a:lnSpc>
                <a:spcPct val="115000"/>
              </a:lnSpc>
              <a:spcBef>
                <a:spcPts val="0"/>
              </a:spcBef>
              <a:spcAft>
                <a:spcPts val="1600"/>
              </a:spcAft>
              <a:buNone/>
            </a:pPr>
            <a:r>
              <a:rPr lang="en" sz="1800">
                <a:latin typeface="Open Sans"/>
                <a:ea typeface="Open Sans"/>
                <a:cs typeface="Open Sans"/>
                <a:sym typeface="Open Sans"/>
              </a:rPr>
              <a:t>明白多元社會需要人與人之間的互相包容</a:t>
            </a:r>
          </a:p>
        </p:txBody>
      </p:sp>
      <p:sp>
        <p:nvSpPr>
          <p:cNvPr id="474" name="Shape 474"/>
          <p:cNvSpPr txBox="1"/>
          <p:nvPr/>
        </p:nvSpPr>
        <p:spPr>
          <a:xfrm>
            <a:off x="7372325" y="4381975"/>
            <a:ext cx="1658400" cy="629100"/>
          </a:xfrm>
          <a:prstGeom prst="rect">
            <a:avLst/>
          </a:prstGeom>
          <a:noFill/>
          <a:ln>
            <a:noFill/>
          </a:ln>
        </p:spPr>
        <p:txBody>
          <a:bodyPr lIns="91425" tIns="91425" rIns="91425" bIns="91425" anchor="ctr" anchorCtr="0">
            <a:noAutofit/>
          </a:bodyPr>
          <a:lstStyle/>
          <a:p>
            <a:pPr lvl="0" rtl="0">
              <a:spcBef>
                <a:spcPts val="0"/>
              </a:spcBef>
              <a:buNone/>
            </a:pPr>
            <a:r>
              <a:rPr lang="en" sz="1200"/>
              <a:t>課程發展議會 (2014)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0"/>
                                        </p:tgtEl>
                                        <p:attrNameLst>
                                          <p:attrName>style.visibility</p:attrName>
                                        </p:attrNameLst>
                                      </p:cBhvr>
                                      <p:to>
                                        <p:strVal val="visible"/>
                                      </p:to>
                                    </p:set>
                                    <p:animEffect transition="in" filter="fade">
                                      <p:cBhvr>
                                        <p:cTn id="7" dur="1000"/>
                                        <p:tgtEl>
                                          <p:spTgt spid="4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5"/>
                                        </p:tgtEl>
                                        <p:attrNameLst>
                                          <p:attrName>style.visibility</p:attrName>
                                        </p:attrNameLst>
                                      </p:cBhvr>
                                      <p:to>
                                        <p:strVal val="visible"/>
                                      </p:to>
                                    </p:set>
                                    <p:animEffect transition="in" filter="fade">
                                      <p:cBhvr>
                                        <p:cTn id="12" dur="1000"/>
                                        <p:tgtEl>
                                          <p:spTgt spid="4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6"/>
                                        </p:tgtEl>
                                        <p:attrNameLst>
                                          <p:attrName>style.visibility</p:attrName>
                                        </p:attrNameLst>
                                      </p:cBhvr>
                                      <p:to>
                                        <p:strVal val="visible"/>
                                      </p:to>
                                    </p:set>
                                    <p:animEffect transition="in" filter="fade">
                                      <p:cBhvr>
                                        <p:cTn id="17" dur="1000"/>
                                        <p:tgtEl>
                                          <p:spTgt spid="46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67"/>
                                        </p:tgtEl>
                                        <p:attrNameLst>
                                          <p:attrName>style.visibility</p:attrName>
                                        </p:attrNameLst>
                                      </p:cBhvr>
                                      <p:to>
                                        <p:strVal val="visible"/>
                                      </p:to>
                                    </p:set>
                                    <p:animEffect transition="in" filter="fade">
                                      <p:cBhvr>
                                        <p:cTn id="22" dur="1000"/>
                                        <p:tgtEl>
                                          <p:spTgt spid="46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68"/>
                                        </p:tgtEl>
                                        <p:attrNameLst>
                                          <p:attrName>style.visibility</p:attrName>
                                        </p:attrNameLst>
                                      </p:cBhvr>
                                      <p:to>
                                        <p:strVal val="visible"/>
                                      </p:to>
                                    </p:set>
                                    <p:animEffect transition="in" filter="fade">
                                      <p:cBhvr>
                                        <p:cTn id="27" dur="1000"/>
                                        <p:tgtEl>
                                          <p:spTgt spid="46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73"/>
                                        </p:tgtEl>
                                        <p:attrNameLst>
                                          <p:attrName>style.visibility</p:attrName>
                                        </p:attrNameLst>
                                      </p:cBhvr>
                                      <p:to>
                                        <p:strVal val="visible"/>
                                      </p:to>
                                    </p:set>
                                    <p:animEffect transition="in" filter="fade">
                                      <p:cBhvr>
                                        <p:cTn id="32" dur="1000"/>
                                        <p:tgtEl>
                                          <p:spTgt spid="47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71"/>
                                        </p:tgtEl>
                                        <p:attrNameLst>
                                          <p:attrName>style.visibility</p:attrName>
                                        </p:attrNameLst>
                                      </p:cBhvr>
                                      <p:to>
                                        <p:strVal val="visible"/>
                                      </p:to>
                                    </p:set>
                                    <p:animEffect transition="in" filter="fade">
                                      <p:cBhvr>
                                        <p:cTn id="37" dur="1000"/>
                                        <p:tgtEl>
                                          <p:spTgt spid="47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72"/>
                                        </p:tgtEl>
                                        <p:attrNameLst>
                                          <p:attrName>style.visibility</p:attrName>
                                        </p:attrNameLst>
                                      </p:cBhvr>
                                      <p:to>
                                        <p:strVal val="visible"/>
                                      </p:to>
                                    </p:set>
                                    <p:animEffect transition="in" filter="fade">
                                      <p:cBhvr>
                                        <p:cTn id="42" dur="1000"/>
                                        <p:tgtEl>
                                          <p:spTgt spid="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339525" y="1334700"/>
            <a:ext cx="3837000" cy="2711100"/>
          </a:xfrm>
          <a:prstGeom prst="rect">
            <a:avLst/>
          </a:prstGeom>
        </p:spPr>
        <p:txBody>
          <a:bodyPr lIns="91425" tIns="91425" rIns="91425" bIns="91425" anchor="ctr" anchorCtr="0">
            <a:noAutofit/>
          </a:bodyPr>
          <a:lstStyle/>
          <a:p>
            <a:pPr marL="457200" lvl="0" indent="-228600" rtl="0">
              <a:spcBef>
                <a:spcPts val="0"/>
              </a:spcBef>
              <a:buAutoNum type="arabicPeriod"/>
            </a:pPr>
            <a:r>
              <a:rPr lang="en"/>
              <a:t>Definitions of </a:t>
            </a:r>
            <a:br>
              <a:rPr lang="en"/>
            </a:br>
            <a:r>
              <a:rPr lang="en"/>
              <a:t>Interdisciplinary Concepts</a:t>
            </a:r>
          </a:p>
        </p:txBody>
      </p:sp>
      <p:sp>
        <p:nvSpPr>
          <p:cNvPr id="82" name="Shape 82"/>
          <p:cNvSpPr txBox="1">
            <a:spLocks noGrp="1"/>
          </p:cNvSpPr>
          <p:nvPr>
            <p:ph type="body" idx="2"/>
          </p:nvPr>
        </p:nvSpPr>
        <p:spPr>
          <a:xfrm>
            <a:off x="4718300" y="686400"/>
            <a:ext cx="4305000" cy="4007700"/>
          </a:xfrm>
          <a:prstGeom prst="rect">
            <a:avLst/>
          </a:prstGeom>
        </p:spPr>
        <p:txBody>
          <a:bodyPr lIns="91425" tIns="91425" rIns="91425" bIns="91425" anchor="ctr" anchorCtr="0">
            <a:noAutofit/>
          </a:bodyPr>
          <a:lstStyle/>
          <a:p>
            <a:pPr marL="457200" lvl="0" indent="-381000" rtl="0">
              <a:spcBef>
                <a:spcPts val="0"/>
              </a:spcBef>
              <a:buSzPct val="100000"/>
            </a:pPr>
            <a:r>
              <a:rPr lang="en" sz="2400"/>
              <a:t>Cultural Representations</a:t>
            </a:r>
          </a:p>
          <a:p>
            <a:pPr marL="457200" lvl="0" indent="-381000" rtl="0">
              <a:spcBef>
                <a:spcPts val="0"/>
              </a:spcBef>
              <a:buSzPct val="100000"/>
            </a:pPr>
            <a:r>
              <a:rPr lang="en" sz="2400"/>
              <a:t>Differences</a:t>
            </a:r>
          </a:p>
          <a:p>
            <a:pPr marL="457200" lvl="0" indent="-381000" rtl="0">
              <a:spcBef>
                <a:spcPts val="0"/>
              </a:spcBef>
              <a:buSzPct val="100000"/>
            </a:pPr>
            <a:r>
              <a:rPr lang="en" sz="2400"/>
              <a:t>Diversity</a:t>
            </a:r>
          </a:p>
          <a:p>
            <a:pPr marL="457200" lvl="0" indent="-381000" rtl="0">
              <a:spcBef>
                <a:spcPts val="0"/>
              </a:spcBef>
              <a:buSzPct val="100000"/>
            </a:pPr>
            <a:r>
              <a:rPr lang="en" sz="2400"/>
              <a:t>Majority VS Minority</a:t>
            </a:r>
          </a:p>
          <a:p>
            <a:pPr marL="457200" lvl="0" indent="-381000" rtl="0">
              <a:spcBef>
                <a:spcPts val="0"/>
              </a:spcBef>
              <a:buSzPct val="100000"/>
            </a:pPr>
            <a:r>
              <a:rPr lang="en" sz="2400"/>
              <a:t>Discrimination</a:t>
            </a:r>
          </a:p>
          <a:p>
            <a:pPr marL="457200" lvl="0" indent="-381000" rtl="0">
              <a:spcBef>
                <a:spcPts val="0"/>
              </a:spcBef>
              <a:buSzPct val="100000"/>
            </a:pPr>
            <a:r>
              <a:rPr lang="en" sz="2400"/>
              <a:t>Inclusion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Shape 496"/>
          <p:cNvSpPr txBox="1">
            <a:spLocks noGrp="1"/>
          </p:cNvSpPr>
          <p:nvPr>
            <p:ph type="title"/>
          </p:nvPr>
        </p:nvSpPr>
        <p:spPr>
          <a:xfrm>
            <a:off x="173000" y="84200"/>
            <a:ext cx="8111400" cy="576600"/>
          </a:xfrm>
          <a:prstGeom prst="rect">
            <a:avLst/>
          </a:prstGeom>
          <a:solidFill>
            <a:srgbClr val="B6D7A8"/>
          </a:solidFill>
        </p:spPr>
        <p:txBody>
          <a:bodyPr lIns="91425" tIns="91425" rIns="91425" bIns="91425" anchor="t" anchorCtr="0">
            <a:noAutofit/>
          </a:bodyPr>
          <a:lstStyle/>
          <a:p>
            <a:pPr lvl="0" rtl="0">
              <a:spcBef>
                <a:spcPts val="0"/>
              </a:spcBef>
              <a:buNone/>
            </a:pPr>
            <a:r>
              <a:rPr lang="en" sz="2600"/>
              <a:t>How learning issue of Inclusion benefits</a:t>
            </a:r>
            <a:r>
              <a:rPr lang="en" sz="2600" u="sng">
                <a:solidFill>
                  <a:srgbClr val="0000FF"/>
                </a:solidFill>
              </a:rPr>
              <a:t> Interdisciplinary studies</a:t>
            </a:r>
            <a:r>
              <a:rPr lang="en" sz="2600"/>
              <a:t>?</a:t>
            </a:r>
          </a:p>
        </p:txBody>
      </p:sp>
      <p:sp>
        <p:nvSpPr>
          <p:cNvPr id="497" name="Shape 497"/>
          <p:cNvSpPr/>
          <p:nvPr/>
        </p:nvSpPr>
        <p:spPr>
          <a:xfrm>
            <a:off x="2847250" y="1970425"/>
            <a:ext cx="3360300" cy="1124700"/>
          </a:xfrm>
          <a:prstGeom prst="roundRect">
            <a:avLst>
              <a:gd name="adj" fmla="val 16667"/>
            </a:avLst>
          </a:prstGeom>
          <a:solidFill>
            <a:srgbClr val="FFD966"/>
          </a:solidFill>
          <a:ln>
            <a:noFill/>
          </a:ln>
        </p:spPr>
        <p:txBody>
          <a:bodyPr lIns="91425" tIns="91425" rIns="91425" bIns="91425" anchor="ctr" anchorCtr="0">
            <a:noAutofit/>
          </a:bodyPr>
          <a:lstStyle/>
          <a:p>
            <a:pPr lvl="0" algn="ctr">
              <a:spcBef>
                <a:spcPts val="0"/>
              </a:spcBef>
              <a:buNone/>
            </a:pPr>
            <a:r>
              <a:rPr lang="en" sz="2400"/>
              <a:t>探究主題：</a:t>
            </a:r>
          </a:p>
          <a:p>
            <a:pPr lvl="0" algn="ctr">
              <a:spcBef>
                <a:spcPts val="0"/>
              </a:spcBef>
              <a:buNone/>
            </a:pPr>
            <a:r>
              <a:rPr lang="en" sz="2400"/>
              <a:t>促進少數族裔與香港人和諧共融的建議</a:t>
            </a:r>
          </a:p>
        </p:txBody>
      </p:sp>
      <p:sp>
        <p:nvSpPr>
          <p:cNvPr id="498" name="Shape 498"/>
          <p:cNvSpPr/>
          <p:nvPr/>
        </p:nvSpPr>
        <p:spPr>
          <a:xfrm>
            <a:off x="1512875" y="1181000"/>
            <a:ext cx="1220700" cy="864000"/>
          </a:xfrm>
          <a:prstGeom prst="roundRect">
            <a:avLst>
              <a:gd name="adj" fmla="val 16667"/>
            </a:avLst>
          </a:prstGeom>
          <a:solidFill>
            <a:srgbClr val="C9DAF8"/>
          </a:solidFill>
          <a:ln>
            <a:noFill/>
          </a:ln>
        </p:spPr>
        <p:txBody>
          <a:bodyPr lIns="91425" tIns="91425" rIns="91425" bIns="91425" anchor="ctr" anchorCtr="0">
            <a:noAutofit/>
          </a:bodyPr>
          <a:lstStyle/>
          <a:p>
            <a:pPr lvl="0">
              <a:spcBef>
                <a:spcPts val="0"/>
              </a:spcBef>
              <a:buNone/>
            </a:pPr>
            <a:r>
              <a:rPr lang="en" sz="3000"/>
              <a:t>藝術</a:t>
            </a:r>
          </a:p>
        </p:txBody>
      </p:sp>
      <p:sp>
        <p:nvSpPr>
          <p:cNvPr id="499" name="Shape 499"/>
          <p:cNvSpPr/>
          <p:nvPr/>
        </p:nvSpPr>
        <p:spPr>
          <a:xfrm>
            <a:off x="6429475" y="1100337"/>
            <a:ext cx="1150200" cy="864000"/>
          </a:xfrm>
          <a:prstGeom prst="roundRect">
            <a:avLst>
              <a:gd name="adj" fmla="val 16667"/>
            </a:avLst>
          </a:prstGeom>
          <a:solidFill>
            <a:srgbClr val="C9DAF8"/>
          </a:solidFill>
          <a:ln>
            <a:noFill/>
          </a:ln>
        </p:spPr>
        <p:txBody>
          <a:bodyPr lIns="91425" tIns="91425" rIns="91425" bIns="91425" anchor="ctr" anchorCtr="0">
            <a:noAutofit/>
          </a:bodyPr>
          <a:lstStyle/>
          <a:p>
            <a:pPr lvl="0" rtl="0">
              <a:spcBef>
                <a:spcPts val="0"/>
              </a:spcBef>
              <a:buNone/>
            </a:pPr>
            <a:r>
              <a:rPr lang="en" sz="3000"/>
              <a:t>音樂</a:t>
            </a:r>
          </a:p>
        </p:txBody>
      </p:sp>
      <p:sp>
        <p:nvSpPr>
          <p:cNvPr id="500" name="Shape 500"/>
          <p:cNvSpPr/>
          <p:nvPr/>
        </p:nvSpPr>
        <p:spPr>
          <a:xfrm>
            <a:off x="1697375" y="3341500"/>
            <a:ext cx="1056000" cy="864000"/>
          </a:xfrm>
          <a:prstGeom prst="roundRect">
            <a:avLst>
              <a:gd name="adj" fmla="val 16667"/>
            </a:avLst>
          </a:prstGeom>
          <a:solidFill>
            <a:srgbClr val="C9DAF8"/>
          </a:solidFill>
          <a:ln>
            <a:noFill/>
          </a:ln>
        </p:spPr>
        <p:txBody>
          <a:bodyPr lIns="91425" tIns="91425" rIns="91425" bIns="91425" anchor="ctr" anchorCtr="0">
            <a:noAutofit/>
          </a:bodyPr>
          <a:lstStyle/>
          <a:p>
            <a:pPr lvl="0" rtl="0">
              <a:spcBef>
                <a:spcPts val="0"/>
              </a:spcBef>
              <a:buNone/>
            </a:pPr>
            <a:r>
              <a:rPr lang="en" sz="3000"/>
              <a:t>英文</a:t>
            </a:r>
          </a:p>
        </p:txBody>
      </p:sp>
      <p:sp>
        <p:nvSpPr>
          <p:cNvPr id="501" name="Shape 501"/>
          <p:cNvSpPr/>
          <p:nvPr/>
        </p:nvSpPr>
        <p:spPr>
          <a:xfrm>
            <a:off x="6385600" y="3341500"/>
            <a:ext cx="1056000" cy="864000"/>
          </a:xfrm>
          <a:prstGeom prst="roundRect">
            <a:avLst>
              <a:gd name="adj" fmla="val 16667"/>
            </a:avLst>
          </a:prstGeom>
          <a:solidFill>
            <a:srgbClr val="C9DAF8"/>
          </a:solidFill>
          <a:ln>
            <a:noFill/>
          </a:ln>
        </p:spPr>
        <p:txBody>
          <a:bodyPr lIns="91425" tIns="91425" rIns="91425" bIns="91425" anchor="ctr" anchorCtr="0">
            <a:noAutofit/>
          </a:bodyPr>
          <a:lstStyle/>
          <a:p>
            <a:pPr lvl="0" rtl="0">
              <a:spcBef>
                <a:spcPts val="0"/>
              </a:spcBef>
              <a:buNone/>
            </a:pPr>
            <a:r>
              <a:rPr lang="en" sz="3000"/>
              <a:t>資訊科技</a:t>
            </a:r>
          </a:p>
        </p:txBody>
      </p:sp>
      <p:pic>
        <p:nvPicPr>
          <p:cNvPr id="502" name="Shape 502"/>
          <p:cNvPicPr preferRelativeResize="0"/>
          <p:nvPr/>
        </p:nvPicPr>
        <p:blipFill>
          <a:blip r:embed="rId3">
            <a:alphaModFix/>
          </a:blip>
          <a:stretch>
            <a:fillRect/>
          </a:stretch>
        </p:blipFill>
        <p:spPr>
          <a:xfrm>
            <a:off x="73375" y="786200"/>
            <a:ext cx="1439499" cy="957924"/>
          </a:xfrm>
          <a:prstGeom prst="rect">
            <a:avLst/>
          </a:prstGeom>
          <a:noFill/>
          <a:ln>
            <a:noFill/>
          </a:ln>
        </p:spPr>
      </p:pic>
      <p:pic>
        <p:nvPicPr>
          <p:cNvPr id="503" name="Shape 503"/>
          <p:cNvPicPr preferRelativeResize="0"/>
          <p:nvPr/>
        </p:nvPicPr>
        <p:blipFill>
          <a:blip r:embed="rId4">
            <a:alphaModFix/>
          </a:blip>
          <a:stretch>
            <a:fillRect/>
          </a:stretch>
        </p:blipFill>
        <p:spPr>
          <a:xfrm>
            <a:off x="7662000" y="654809"/>
            <a:ext cx="1220701" cy="1220701"/>
          </a:xfrm>
          <a:prstGeom prst="rect">
            <a:avLst/>
          </a:prstGeom>
          <a:noFill/>
          <a:ln>
            <a:noFill/>
          </a:ln>
        </p:spPr>
      </p:pic>
      <p:pic>
        <p:nvPicPr>
          <p:cNvPr id="504" name="Shape 504"/>
          <p:cNvPicPr preferRelativeResize="0"/>
          <p:nvPr/>
        </p:nvPicPr>
        <p:blipFill>
          <a:blip r:embed="rId5">
            <a:alphaModFix/>
          </a:blip>
          <a:stretch>
            <a:fillRect/>
          </a:stretch>
        </p:blipFill>
        <p:spPr>
          <a:xfrm>
            <a:off x="7579670" y="3702450"/>
            <a:ext cx="1604000" cy="1069324"/>
          </a:xfrm>
          <a:prstGeom prst="rect">
            <a:avLst/>
          </a:prstGeom>
          <a:noFill/>
          <a:ln>
            <a:noFill/>
          </a:ln>
        </p:spPr>
      </p:pic>
      <p:pic>
        <p:nvPicPr>
          <p:cNvPr id="505" name="Shape 505"/>
          <p:cNvPicPr preferRelativeResize="0"/>
          <p:nvPr/>
        </p:nvPicPr>
        <p:blipFill>
          <a:blip r:embed="rId6">
            <a:alphaModFix/>
          </a:blip>
          <a:stretch>
            <a:fillRect/>
          </a:stretch>
        </p:blipFill>
        <p:spPr>
          <a:xfrm>
            <a:off x="173000" y="3921775"/>
            <a:ext cx="1524377" cy="1069325"/>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Shape 510"/>
          <p:cNvSpPr txBox="1">
            <a:spLocks noGrp="1"/>
          </p:cNvSpPr>
          <p:nvPr>
            <p:ph type="title"/>
          </p:nvPr>
        </p:nvSpPr>
        <p:spPr>
          <a:xfrm>
            <a:off x="355400" y="1104900"/>
            <a:ext cx="4045200" cy="3250500"/>
          </a:xfrm>
          <a:prstGeom prst="rect">
            <a:avLst/>
          </a:prstGeom>
        </p:spPr>
        <p:txBody>
          <a:bodyPr lIns="91425" tIns="91425" rIns="91425" bIns="91425" anchor="b" anchorCtr="0">
            <a:noAutofit/>
          </a:bodyPr>
          <a:lstStyle/>
          <a:p>
            <a:pPr lvl="0">
              <a:spcBef>
                <a:spcPts val="0"/>
              </a:spcBef>
              <a:buNone/>
            </a:pPr>
            <a:r>
              <a:rPr lang="en"/>
              <a:t>4. Limitations of applying Interdisciplinary Concept in Interdisciplinary Studies</a:t>
            </a:r>
          </a:p>
        </p:txBody>
      </p:sp>
      <p:sp>
        <p:nvSpPr>
          <p:cNvPr id="511" name="Shape 511"/>
          <p:cNvSpPr txBox="1">
            <a:spLocks noGrp="1"/>
          </p:cNvSpPr>
          <p:nvPr>
            <p:ph type="body" idx="2"/>
          </p:nvPr>
        </p:nvSpPr>
        <p:spPr>
          <a:xfrm>
            <a:off x="4939500" y="724200"/>
            <a:ext cx="3837000" cy="3695100"/>
          </a:xfrm>
          <a:prstGeom prst="rect">
            <a:avLst/>
          </a:prstGeom>
        </p:spPr>
        <p:txBody>
          <a:bodyPr lIns="91425" tIns="91425" rIns="91425" bIns="91425" anchor="ctr" anchorCtr="0">
            <a:noAutofit/>
          </a:bodyPr>
          <a:lstStyle/>
          <a:p>
            <a:pPr lvl="0" rtl="0">
              <a:spcBef>
                <a:spcPts val="0"/>
              </a:spcBef>
              <a:buNone/>
            </a:pPr>
            <a:endParaRPr sz="2200"/>
          </a:p>
          <a:p>
            <a:pPr marL="457200" lvl="0" indent="-533400" rtl="0">
              <a:spcBef>
                <a:spcPts val="0"/>
              </a:spcBef>
              <a:buSzPct val="100000"/>
            </a:pPr>
            <a:r>
              <a:rPr lang="en" sz="4800"/>
              <a:t>Students</a:t>
            </a:r>
            <a:br>
              <a:rPr lang="en" sz="4800"/>
            </a:br>
            <a:endParaRPr lang="en" sz="4800"/>
          </a:p>
          <a:p>
            <a:pPr marL="457200" lvl="0" indent="-533400" rtl="0">
              <a:spcBef>
                <a:spcPts val="0"/>
              </a:spcBef>
              <a:buSzPct val="100000"/>
            </a:pPr>
            <a:r>
              <a:rPr lang="en" sz="4800"/>
              <a:t>Teachers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Shape 584"/>
          <p:cNvSpPr txBox="1">
            <a:spLocks noGrp="1"/>
          </p:cNvSpPr>
          <p:nvPr>
            <p:ph type="title"/>
          </p:nvPr>
        </p:nvSpPr>
        <p:spPr>
          <a:xfrm>
            <a:off x="0" y="64300"/>
            <a:ext cx="8520600" cy="707400"/>
          </a:xfrm>
          <a:prstGeom prst="rect">
            <a:avLst/>
          </a:prstGeom>
        </p:spPr>
        <p:txBody>
          <a:bodyPr lIns="91425" tIns="91425" rIns="91425" bIns="91425" anchor="t" anchorCtr="0">
            <a:noAutofit/>
          </a:bodyPr>
          <a:lstStyle/>
          <a:p>
            <a:pPr lvl="0" rtl="0">
              <a:spcBef>
                <a:spcPts val="0"/>
              </a:spcBef>
              <a:buNone/>
            </a:pPr>
            <a:r>
              <a:rPr lang="en"/>
              <a:t>References</a:t>
            </a:r>
          </a:p>
        </p:txBody>
      </p:sp>
      <p:sp>
        <p:nvSpPr>
          <p:cNvPr id="585" name="Shape 585"/>
          <p:cNvSpPr txBox="1"/>
          <p:nvPr/>
        </p:nvSpPr>
        <p:spPr>
          <a:xfrm>
            <a:off x="146225" y="679300"/>
            <a:ext cx="8615100" cy="3953400"/>
          </a:xfrm>
          <a:prstGeom prst="rect">
            <a:avLst/>
          </a:prstGeom>
          <a:noFill/>
          <a:ln>
            <a:noFill/>
          </a:ln>
        </p:spPr>
        <p:txBody>
          <a:bodyPr lIns="91425" tIns="91425" rIns="91425" bIns="91425" anchor="t" anchorCtr="0">
            <a:noAutofit/>
          </a:bodyPr>
          <a:lstStyle/>
          <a:p>
            <a:pPr marL="0" lvl="0" indent="0" rtl="0">
              <a:lnSpc>
                <a:spcPct val="115000"/>
              </a:lnSpc>
              <a:spcBef>
                <a:spcPts val="0"/>
              </a:spcBef>
              <a:buNone/>
            </a:pPr>
            <a:r>
              <a:rPr lang="en" sz="1300"/>
              <a:t>Chan, C. M. A., &amp; Wong, H. Y. E. (2005). </a:t>
            </a:r>
            <a:r>
              <a:rPr lang="en" sz="1300" i="1"/>
              <a:t>Survey on public attitude and perception towards ethnic minorities 2004. </a:t>
            </a:r>
            <a:r>
              <a:rPr lang="en" sz="1300"/>
              <a:t>Retrieved from</a:t>
            </a:r>
            <a:r>
              <a:rPr lang="en" sz="1300">
                <a:hlinkClick r:id="rId3"/>
              </a:rPr>
              <a:t> </a:t>
            </a:r>
            <a:r>
              <a:rPr lang="en" sz="1300" u="sng">
                <a:hlinkClick r:id="rId3"/>
              </a:rPr>
              <a:t>http://commons.ln.edu.hk/cgi/viewcontent.cgi?article=1004&amp;context=apiasmp</a:t>
            </a:r>
          </a:p>
          <a:p>
            <a:pPr lvl="0" indent="774700" rtl="0">
              <a:lnSpc>
                <a:spcPct val="115000"/>
              </a:lnSpc>
              <a:spcBef>
                <a:spcPts val="0"/>
              </a:spcBef>
              <a:buNone/>
            </a:pPr>
            <a:endParaRPr sz="1300" u="sng">
              <a:hlinkClick r:id="rId3"/>
            </a:endParaRPr>
          </a:p>
          <a:p>
            <a:pPr marL="0" lvl="0" indent="0" rtl="0">
              <a:lnSpc>
                <a:spcPct val="115000"/>
              </a:lnSpc>
              <a:spcBef>
                <a:spcPts val="0"/>
              </a:spcBef>
              <a:buNone/>
            </a:pPr>
            <a:r>
              <a:rPr lang="en" sz="1300"/>
              <a:t>Hall, S. (1997). Representation: Cultural representations and signifying practices. Retrieved from </a:t>
            </a:r>
            <a:r>
              <a:rPr lang="en" sz="1300" u="sng">
                <a:hlinkClick r:id="rId4"/>
              </a:rPr>
              <a:t>https://faculty.washington.edu/pembina/all_articles/Hall1997.pdf</a:t>
            </a:r>
            <a:r>
              <a:rPr lang="en" sz="1300"/>
              <a:t> </a:t>
            </a:r>
          </a:p>
          <a:p>
            <a:pPr marL="0" lvl="0" indent="0" rtl="0">
              <a:lnSpc>
                <a:spcPct val="115000"/>
              </a:lnSpc>
              <a:spcBef>
                <a:spcPts val="0"/>
              </a:spcBef>
              <a:buNone/>
            </a:pPr>
            <a:endParaRPr sz="1300"/>
          </a:p>
          <a:p>
            <a:pPr marL="0" lvl="0" indent="0" rtl="0">
              <a:lnSpc>
                <a:spcPct val="115000"/>
              </a:lnSpc>
              <a:spcBef>
                <a:spcPts val="0"/>
              </a:spcBef>
              <a:buNone/>
            </a:pPr>
            <a:r>
              <a:rPr lang="en" sz="1300"/>
              <a:t>Hall, S., Evans, J., &amp; Nixon, S. (2013). </a:t>
            </a:r>
            <a:r>
              <a:rPr lang="en" sz="1300" i="1"/>
              <a:t>Representation (2nd ed.). </a:t>
            </a:r>
            <a:r>
              <a:rPr lang="en" sz="1300"/>
              <a:t>Retrieved from</a:t>
            </a:r>
            <a:r>
              <a:rPr lang="en" sz="1300">
                <a:hlinkClick r:id="rId5"/>
              </a:rPr>
              <a:t> </a:t>
            </a:r>
            <a:r>
              <a:rPr lang="en" sz="1300" u="sng">
                <a:hlinkClick r:id="rId5"/>
              </a:rPr>
              <a:t>http://people.southwestern.edu/~bednarb/critical-cultural/articles/hall-representation1.pdf</a:t>
            </a:r>
          </a:p>
          <a:p>
            <a:pPr marL="0" lvl="0" indent="0" rtl="0">
              <a:lnSpc>
                <a:spcPct val="115000"/>
              </a:lnSpc>
              <a:spcBef>
                <a:spcPts val="0"/>
              </a:spcBef>
              <a:buNone/>
            </a:pPr>
            <a:endParaRPr sz="1300"/>
          </a:p>
          <a:p>
            <a:pPr marL="0" lvl="0" indent="0" rtl="0">
              <a:lnSpc>
                <a:spcPct val="115000"/>
              </a:lnSpc>
              <a:spcBef>
                <a:spcPts val="0"/>
              </a:spcBef>
              <a:buNone/>
            </a:pPr>
            <a:r>
              <a:rPr lang="en" sz="1300"/>
              <a:t>Hawley, C. L. &amp; Duffy, T. M. (1998). The role of the teacher in simulation learning environments. Paper presented at the Annual Conference of the American Research Association, San Diego.</a:t>
            </a:r>
          </a:p>
          <a:p>
            <a:pPr marL="0" lvl="0" indent="0" rtl="0">
              <a:lnSpc>
                <a:spcPct val="115000"/>
              </a:lnSpc>
              <a:spcBef>
                <a:spcPts val="0"/>
              </a:spcBef>
              <a:buNone/>
            </a:pPr>
            <a:endParaRPr sz="1300"/>
          </a:p>
          <a:p>
            <a:pPr marL="0" lvl="0" indent="0" rtl="0">
              <a:lnSpc>
                <a:spcPct val="115000"/>
              </a:lnSpc>
              <a:spcBef>
                <a:spcPts val="0"/>
              </a:spcBef>
              <a:buNone/>
            </a:pPr>
            <a:r>
              <a:rPr lang="en" sz="1300"/>
              <a:t>HKSAR. (2014). Support for Ethnic Minorities. Retrieved from </a:t>
            </a:r>
            <a:r>
              <a:rPr lang="en" sz="1300" u="sng">
                <a:hlinkClick r:id="rId6"/>
              </a:rPr>
              <a:t>https://www.policyaddress.gov.hk/2014/eng/EM.html</a:t>
            </a:r>
          </a:p>
          <a:p>
            <a:pPr marL="0" lvl="0" indent="0" rtl="0">
              <a:lnSpc>
                <a:spcPct val="115000"/>
              </a:lnSpc>
              <a:spcBef>
                <a:spcPts val="0"/>
              </a:spcBef>
              <a:buNone/>
            </a:pPr>
            <a:endParaRPr sz="1300"/>
          </a:p>
          <a:p>
            <a:pPr marL="0" lvl="0" indent="0" rtl="0">
              <a:lnSpc>
                <a:spcPct val="115000"/>
              </a:lnSpc>
              <a:spcBef>
                <a:spcPts val="0"/>
              </a:spcBef>
              <a:buNone/>
            </a:pPr>
            <a:r>
              <a:rPr lang="en" sz="1300"/>
              <a:t>INVOLVE. (2012). </a:t>
            </a:r>
            <a:r>
              <a:rPr lang="en" sz="1300" i="1"/>
              <a:t>Diversity and inclusion: What’s it about and why is it important for public involvement in research?. </a:t>
            </a:r>
            <a:r>
              <a:rPr lang="en" sz="1300"/>
              <a:t>Retrieved from </a:t>
            </a:r>
            <a:r>
              <a:rPr lang="en" sz="1300" u="sng">
                <a:hlinkClick r:id="rId7"/>
              </a:rPr>
              <a:t>http://www.invo.org.uk/wp-content/uploads/2012/10/INVOLVEDiversityandInclusionOct2012.pdf</a:t>
            </a:r>
            <a:r>
              <a:rPr lang="en" sz="1300"/>
              <a:t>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Shape 590"/>
          <p:cNvSpPr txBox="1">
            <a:spLocks noGrp="1"/>
          </p:cNvSpPr>
          <p:nvPr>
            <p:ph type="title"/>
          </p:nvPr>
        </p:nvSpPr>
        <p:spPr>
          <a:xfrm>
            <a:off x="183125" y="73550"/>
            <a:ext cx="8520600" cy="707400"/>
          </a:xfrm>
          <a:prstGeom prst="rect">
            <a:avLst/>
          </a:prstGeom>
        </p:spPr>
        <p:txBody>
          <a:bodyPr lIns="91425" tIns="91425" rIns="91425" bIns="91425" anchor="t" anchorCtr="0">
            <a:noAutofit/>
          </a:bodyPr>
          <a:lstStyle/>
          <a:p>
            <a:pPr lvl="0">
              <a:spcBef>
                <a:spcPts val="0"/>
              </a:spcBef>
              <a:buNone/>
            </a:pPr>
            <a:r>
              <a:rPr lang="en"/>
              <a:t>References</a:t>
            </a:r>
          </a:p>
        </p:txBody>
      </p:sp>
      <p:sp>
        <p:nvSpPr>
          <p:cNvPr id="591" name="Shape 591"/>
          <p:cNvSpPr txBox="1"/>
          <p:nvPr/>
        </p:nvSpPr>
        <p:spPr>
          <a:xfrm>
            <a:off x="198375" y="680125"/>
            <a:ext cx="8520600" cy="4095000"/>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
              <a:t>Miguel, A. (2007). Difference. In G. L. Anderson and K. Herr (eds.), Encyclopedia of Activism and Social Justice.</a:t>
            </a:r>
            <a:r>
              <a:rPr lang="en" i="1"/>
              <a:t> Vol. 2/3. </a:t>
            </a:r>
            <a:r>
              <a:rPr lang="en"/>
              <a:t>London: SAGE. P.455.</a:t>
            </a:r>
          </a:p>
          <a:p>
            <a:pPr lvl="0" indent="774700" rtl="0">
              <a:lnSpc>
                <a:spcPct val="115000"/>
              </a:lnSpc>
              <a:spcBef>
                <a:spcPts val="0"/>
              </a:spcBef>
              <a:buNone/>
            </a:pPr>
            <a:endParaRPr/>
          </a:p>
          <a:p>
            <a:pPr lvl="0" rtl="0">
              <a:lnSpc>
                <a:spcPct val="115000"/>
              </a:lnSpc>
              <a:spcBef>
                <a:spcPts val="0"/>
              </a:spcBef>
              <a:buNone/>
            </a:pPr>
            <a:r>
              <a:rPr lang="en"/>
              <a:t>Peterson, L. (1999). The definition of diversity, </a:t>
            </a:r>
            <a:r>
              <a:rPr lang="en" i="1"/>
              <a:t>Journal of Library Administration, </a:t>
            </a:r>
            <a:r>
              <a:rPr lang="en"/>
              <a:t>27(1-2), P.17-26.</a:t>
            </a:r>
          </a:p>
          <a:p>
            <a:pPr lvl="0" indent="774700" rtl="0">
              <a:lnSpc>
                <a:spcPct val="115000"/>
              </a:lnSpc>
              <a:spcBef>
                <a:spcPts val="0"/>
              </a:spcBef>
              <a:buNone/>
            </a:pPr>
            <a:endParaRPr/>
          </a:p>
          <a:p>
            <a:pPr lvl="0" rtl="0">
              <a:lnSpc>
                <a:spcPct val="115000"/>
              </a:lnSpc>
              <a:spcBef>
                <a:spcPts val="0"/>
              </a:spcBef>
              <a:buNone/>
            </a:pPr>
            <a:r>
              <a:rPr lang="en"/>
              <a:t>Rollings. (2006): Majority and Minority Group Relations. Retrieved from </a:t>
            </a:r>
            <a:r>
              <a:rPr lang="en" u="sng">
                <a:hlinkClick r:id="rId3"/>
              </a:rPr>
              <a:t>https://www.scribd.com/document/57598944/Majority-and-Minority-Group-Relations</a:t>
            </a:r>
          </a:p>
          <a:p>
            <a:pPr lvl="0">
              <a:spcBef>
                <a:spcPts val="0"/>
              </a:spcBef>
              <a:buNone/>
            </a:pPr>
            <a:endParaRPr/>
          </a:p>
          <a:p>
            <a:pPr marL="0" lvl="0" indent="0" rtl="0">
              <a:lnSpc>
                <a:spcPct val="115000"/>
              </a:lnSpc>
              <a:spcBef>
                <a:spcPts val="0"/>
              </a:spcBef>
              <a:buNone/>
            </a:pPr>
            <a:r>
              <a:rPr lang="en"/>
              <a:t>張玉山和張育禎 (2008)：《以體驗式提問引導國小學生創新設計 —以「后羿射日」單元為例》，生活科技教育月刊 四十一卷 第七期，檢自</a:t>
            </a:r>
            <a:r>
              <a:rPr lang="en" u="sng">
                <a:hlinkClick r:id="rId4"/>
              </a:rPr>
              <a:t>http://rportal.lib.ntnu.edu.tw/bitstream/77345300/20954/1/ntnulib_ja_E0201_4107_037.pdf</a:t>
            </a:r>
          </a:p>
          <a:p>
            <a:pPr lvl="0" indent="774700" rtl="0">
              <a:lnSpc>
                <a:spcPct val="115000"/>
              </a:lnSpc>
              <a:spcBef>
                <a:spcPts val="0"/>
              </a:spcBef>
              <a:buNone/>
            </a:pPr>
            <a:endParaRPr u="sng">
              <a:hlinkClick r:id="rId4"/>
            </a:endParaRPr>
          </a:p>
          <a:p>
            <a:pPr marL="0" lvl="0" indent="0" rtl="0">
              <a:lnSpc>
                <a:spcPct val="115000"/>
              </a:lnSpc>
              <a:spcBef>
                <a:spcPts val="0"/>
              </a:spcBef>
              <a:buNone/>
            </a:pPr>
            <a:r>
              <a:rPr lang="en"/>
              <a:t>陳王琨 (2014)：《經驗分享四：科普寫作「探索學習模式」》，檢自</a:t>
            </a:r>
            <a:r>
              <a:rPr lang="en" u="sng">
                <a:hlinkClick r:id="rId5"/>
              </a:rPr>
              <a:t>http://sciread.just.edu.tw/ezfiles/48/1048/attach/53/pta_17763_9854336_98989.pdf</a:t>
            </a:r>
          </a:p>
          <a:p>
            <a:pPr lvl="0">
              <a:spcBef>
                <a:spcPts val="0"/>
              </a:spcBef>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Shape 596"/>
          <p:cNvSpPr txBox="1">
            <a:spLocks noGrp="1"/>
          </p:cNvSpPr>
          <p:nvPr>
            <p:ph type="title"/>
          </p:nvPr>
        </p:nvSpPr>
        <p:spPr>
          <a:xfrm>
            <a:off x="134250" y="0"/>
            <a:ext cx="8520600" cy="707400"/>
          </a:xfrm>
          <a:prstGeom prst="rect">
            <a:avLst/>
          </a:prstGeom>
        </p:spPr>
        <p:txBody>
          <a:bodyPr lIns="91425" tIns="91425" rIns="91425" bIns="91425" anchor="t" anchorCtr="0">
            <a:noAutofit/>
          </a:bodyPr>
          <a:lstStyle/>
          <a:p>
            <a:pPr lvl="0">
              <a:spcBef>
                <a:spcPts val="0"/>
              </a:spcBef>
              <a:buNone/>
            </a:pPr>
            <a:r>
              <a:rPr lang="en"/>
              <a:t>References</a:t>
            </a:r>
          </a:p>
        </p:txBody>
      </p:sp>
      <p:sp>
        <p:nvSpPr>
          <p:cNvPr id="597" name="Shape 597"/>
          <p:cNvSpPr txBox="1"/>
          <p:nvPr/>
        </p:nvSpPr>
        <p:spPr>
          <a:xfrm>
            <a:off x="396750" y="850175"/>
            <a:ext cx="8520600" cy="3995700"/>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
              <a:t>教育局 (2013)：《推行情意價值教育 培養價值思考能力》，檢自</a:t>
            </a:r>
            <a:r>
              <a:rPr lang="en" u="sng">
                <a:hlinkClick r:id="rId3"/>
              </a:rPr>
              <a:t>http://www.ate.gov.hk/teachingpractice/CEATE1314_Compendium_list_teaching_practices_award_PSHE_KLA_02.pdf</a:t>
            </a:r>
          </a:p>
          <a:p>
            <a:pPr marL="0" lvl="0" indent="0" rtl="0">
              <a:lnSpc>
                <a:spcPct val="115000"/>
              </a:lnSpc>
              <a:spcBef>
                <a:spcPts val="0"/>
              </a:spcBef>
              <a:buNone/>
            </a:pPr>
            <a:endParaRPr/>
          </a:p>
          <a:p>
            <a:pPr marL="0" lvl="0" indent="0" rtl="0">
              <a:lnSpc>
                <a:spcPct val="115000"/>
              </a:lnSpc>
              <a:spcBef>
                <a:spcPts val="0"/>
              </a:spcBef>
              <a:buNone/>
            </a:pPr>
            <a:r>
              <a:rPr lang="en"/>
              <a:t>課程發展議會 (2017)：《小學常識科課程指引(小一至小六)》，檢自</a:t>
            </a:r>
            <a:r>
              <a:rPr lang="en" u="sng">
                <a:hlinkClick r:id="rId4"/>
              </a:rPr>
              <a:t>http://www.edb.gov.hk/attachment/tc/curriculum-development/cross-kla-studies/gs-primary/GS%20curriculum%20guide%202017_chi_draft_Jul.pdf</a:t>
            </a:r>
          </a:p>
          <a:p>
            <a:pPr marL="0" lvl="0" indent="0" rtl="0">
              <a:lnSpc>
                <a:spcPct val="115000"/>
              </a:lnSpc>
              <a:spcBef>
                <a:spcPts val="0"/>
              </a:spcBef>
              <a:buNone/>
            </a:pPr>
            <a:endParaRPr/>
          </a:p>
          <a:p>
            <a:pPr marL="0" lvl="0" indent="0" rtl="0">
              <a:lnSpc>
                <a:spcPct val="115000"/>
              </a:lnSpc>
              <a:spcBef>
                <a:spcPts val="0"/>
              </a:spcBef>
              <a:buNone/>
            </a:pPr>
            <a:r>
              <a:rPr lang="en"/>
              <a:t>課程發展議會 (2014)：《小學常識科課程指引(小一至小六)》，檢自</a:t>
            </a:r>
            <a:r>
              <a:rPr lang="en" u="sng">
                <a:hlinkClick r:id="rId5"/>
              </a:rPr>
              <a:t>http://www.edb.gov.hk/attachment/tc/curriculum-development/cross-kla-studies/gs-primary/teacher-edu-program/learning-and-teaching-gs-20140527_1.pdf</a:t>
            </a:r>
            <a:r>
              <a:rPr lang="en"/>
              <a:t> </a:t>
            </a:r>
          </a:p>
          <a:p>
            <a:pPr lvl="0" indent="774700" rtl="0">
              <a:lnSpc>
                <a:spcPct val="115000"/>
              </a:lnSpc>
              <a:spcBef>
                <a:spcPts val="0"/>
              </a:spcBef>
              <a:buNone/>
            </a:pPr>
            <a:endParaRPr/>
          </a:p>
          <a:p>
            <a:pPr marL="0" lvl="0" indent="0" rtl="0">
              <a:lnSpc>
                <a:spcPct val="115000"/>
              </a:lnSpc>
              <a:spcBef>
                <a:spcPts val="0"/>
              </a:spcBef>
              <a:buNone/>
            </a:pPr>
            <a:r>
              <a:rPr lang="en"/>
              <a:t>立法會秘書處資料研究組（2017）：《香港少數族裔人士的貧窮情況》，檢自</a:t>
            </a:r>
            <a:r>
              <a:rPr lang="en" u="sng">
                <a:hlinkClick r:id="rId6"/>
              </a:rPr>
              <a:t>http://www.legco.gov.hk/research-publications/chinese/1617fs08-poverty-of-ethnic-minorities-in-hong-kong-20170608-c.pdf</a:t>
            </a:r>
            <a:r>
              <a:rPr lang="en"/>
              <a:t>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Shape 602"/>
          <p:cNvSpPr txBox="1">
            <a:spLocks noGrp="1"/>
          </p:cNvSpPr>
          <p:nvPr>
            <p:ph type="title"/>
          </p:nvPr>
        </p:nvSpPr>
        <p:spPr>
          <a:xfrm>
            <a:off x="235500" y="64025"/>
            <a:ext cx="8520600" cy="707400"/>
          </a:xfrm>
          <a:prstGeom prst="rect">
            <a:avLst/>
          </a:prstGeom>
        </p:spPr>
        <p:txBody>
          <a:bodyPr lIns="91425" tIns="91425" rIns="91425" bIns="91425" anchor="t" anchorCtr="0">
            <a:noAutofit/>
          </a:bodyPr>
          <a:lstStyle/>
          <a:p>
            <a:pPr lvl="0">
              <a:spcBef>
                <a:spcPts val="0"/>
              </a:spcBef>
              <a:buNone/>
            </a:pPr>
            <a:r>
              <a:rPr lang="en"/>
              <a:t>References</a:t>
            </a:r>
          </a:p>
        </p:txBody>
      </p:sp>
      <p:sp>
        <p:nvSpPr>
          <p:cNvPr id="603" name="Shape 603"/>
          <p:cNvSpPr txBox="1">
            <a:spLocks noGrp="1"/>
          </p:cNvSpPr>
          <p:nvPr>
            <p:ph type="body" idx="1"/>
          </p:nvPr>
        </p:nvSpPr>
        <p:spPr>
          <a:xfrm>
            <a:off x="235500" y="732925"/>
            <a:ext cx="8520600" cy="4197900"/>
          </a:xfrm>
          <a:prstGeom prst="rect">
            <a:avLst/>
          </a:prstGeom>
        </p:spPr>
        <p:txBody>
          <a:bodyPr lIns="91425" tIns="91425" rIns="91425" bIns="91425" anchor="t" anchorCtr="0">
            <a:noAutofit/>
          </a:bodyPr>
          <a:lstStyle/>
          <a:p>
            <a:pPr marL="0" lvl="0" indent="0" rtl="0">
              <a:spcBef>
                <a:spcPts val="0"/>
              </a:spcBef>
              <a:spcAft>
                <a:spcPts val="0"/>
              </a:spcAft>
              <a:buNone/>
            </a:pPr>
            <a:r>
              <a:rPr lang="en" sz="1400">
                <a:solidFill>
                  <a:srgbClr val="000000"/>
                </a:solidFill>
                <a:latin typeface="Arial"/>
                <a:ea typeface="Arial"/>
                <a:cs typeface="Arial"/>
                <a:sym typeface="Arial"/>
              </a:rPr>
              <a:t>林隆儀 (譯) (1992) ：J. Geoffery Rawlinson.著，《創造性思考與腦力激盪法》，清華管理科學圖書中心，台北 。</a:t>
            </a:r>
          </a:p>
          <a:p>
            <a:pPr lvl="0" rtl="0">
              <a:spcBef>
                <a:spcPts val="0"/>
              </a:spcBef>
              <a:spcAft>
                <a:spcPts val="0"/>
              </a:spcAft>
              <a:buNone/>
            </a:pPr>
            <a:endParaRPr sz="1400">
              <a:solidFill>
                <a:srgbClr val="000000"/>
              </a:solidFill>
              <a:latin typeface="Arial"/>
              <a:ea typeface="Arial"/>
              <a:cs typeface="Arial"/>
              <a:sym typeface="Arial"/>
            </a:endParaRPr>
          </a:p>
          <a:p>
            <a:pPr lvl="0" rtl="0">
              <a:spcBef>
                <a:spcPts val="0"/>
              </a:spcBef>
              <a:spcAft>
                <a:spcPts val="0"/>
              </a:spcAft>
              <a:buNone/>
            </a:pPr>
            <a:r>
              <a:rPr lang="en" sz="1400">
                <a:solidFill>
                  <a:srgbClr val="000000"/>
                </a:solidFill>
                <a:latin typeface="Arial"/>
                <a:ea typeface="Arial"/>
                <a:cs typeface="Arial"/>
                <a:sym typeface="Arial"/>
              </a:rPr>
              <a:t>平等機會委員會（2012）：《有關南亞裔人士對種族之間接觸及歧視經驗的研究報告》，檢自</a:t>
            </a:r>
            <a:r>
              <a:rPr lang="en" sz="1400" u="sng">
                <a:solidFill>
                  <a:srgbClr val="000000"/>
                </a:solidFill>
                <a:latin typeface="Arial"/>
                <a:ea typeface="Arial"/>
                <a:cs typeface="Arial"/>
                <a:sym typeface="Arial"/>
                <a:hlinkClick r:id="rId3"/>
              </a:rPr>
              <a:t>http://www.eoc.org.hk/EOC/Upload/UserFiles/File/ResearchReport/201203/Race_cFull%20Report.pdf</a:t>
            </a:r>
            <a:r>
              <a:rPr lang="en" sz="1400">
                <a:solidFill>
                  <a:srgbClr val="000000"/>
                </a:solidFill>
                <a:latin typeface="Arial"/>
                <a:ea typeface="Arial"/>
                <a:cs typeface="Arial"/>
                <a:sym typeface="Arial"/>
              </a:rPr>
              <a:t> </a:t>
            </a:r>
          </a:p>
          <a:p>
            <a:pPr lvl="0" indent="774700" rtl="0">
              <a:spcBef>
                <a:spcPts val="0"/>
              </a:spcBef>
              <a:spcAft>
                <a:spcPts val="0"/>
              </a:spcAft>
              <a:buNone/>
            </a:pPr>
            <a:endParaRPr sz="1400">
              <a:solidFill>
                <a:srgbClr val="000000"/>
              </a:solidFill>
              <a:latin typeface="Arial"/>
              <a:ea typeface="Arial"/>
              <a:cs typeface="Arial"/>
              <a:sym typeface="Arial"/>
            </a:endParaRPr>
          </a:p>
          <a:p>
            <a:pPr lvl="0" rtl="0">
              <a:spcBef>
                <a:spcPts val="0"/>
              </a:spcBef>
              <a:spcAft>
                <a:spcPts val="0"/>
              </a:spcAft>
              <a:buNone/>
            </a:pPr>
            <a:r>
              <a:rPr lang="en" sz="1400">
                <a:solidFill>
                  <a:srgbClr val="000000"/>
                </a:solidFill>
                <a:latin typeface="Arial"/>
                <a:ea typeface="Arial"/>
                <a:cs typeface="Arial"/>
                <a:sym typeface="Arial"/>
              </a:rPr>
              <a:t>青年創研庫（2016）：《少數族裔人士在港生活的困境》，檢自</a:t>
            </a:r>
            <a:r>
              <a:rPr lang="en" sz="1400" u="sng">
                <a:solidFill>
                  <a:srgbClr val="000000"/>
                </a:solidFill>
                <a:latin typeface="Arial"/>
                <a:ea typeface="Arial"/>
                <a:cs typeface="Arial"/>
                <a:sym typeface="Arial"/>
                <a:hlinkClick r:id="rId4"/>
              </a:rPr>
              <a:t>http://yrc.hkfyg.org.hk/files/yrc/Youth%20IDEAS/Society_Livelihood/YouthIDEAS014_Challenges%20Faced%20by%20Ethnic%20Minorities%20in%20Hong%20Kong/YI014SL_FullReportForPress01.pdf</a:t>
            </a:r>
            <a:r>
              <a:rPr lang="en" sz="1400">
                <a:solidFill>
                  <a:srgbClr val="000000"/>
                </a:solidFill>
                <a:latin typeface="Arial"/>
                <a:ea typeface="Arial"/>
                <a:cs typeface="Arial"/>
                <a:sym typeface="Arial"/>
              </a:rPr>
              <a:t> </a:t>
            </a:r>
          </a:p>
          <a:p>
            <a:pPr lvl="0" indent="774700" rtl="0">
              <a:spcBef>
                <a:spcPts val="0"/>
              </a:spcBef>
              <a:spcAft>
                <a:spcPts val="0"/>
              </a:spcAft>
              <a:buNone/>
            </a:pPr>
            <a:endParaRPr>
              <a:solidFill>
                <a:srgbClr val="000000"/>
              </a:solidFill>
            </a:endParaRPr>
          </a:p>
          <a:p>
            <a:pPr marL="0" lvl="0" indent="0" rtl="0">
              <a:spcBef>
                <a:spcPts val="0"/>
              </a:spcBef>
              <a:spcAft>
                <a:spcPts val="0"/>
              </a:spcAft>
              <a:buNone/>
            </a:pPr>
            <a:r>
              <a:rPr lang="en" sz="1400">
                <a:solidFill>
                  <a:srgbClr val="000000"/>
                </a:solidFill>
                <a:latin typeface="Arial"/>
                <a:ea typeface="Arial"/>
                <a:cs typeface="Arial"/>
                <a:sym typeface="Arial"/>
              </a:rPr>
              <a:t>譚家強 (2013)：《推行價值教育的重點與策略》，檢自</a:t>
            </a:r>
            <a:r>
              <a:rPr lang="en" sz="1400" u="sng">
                <a:solidFill>
                  <a:srgbClr val="000000"/>
                </a:solidFill>
                <a:latin typeface="Arial"/>
                <a:ea typeface="Arial"/>
                <a:cs typeface="Arial"/>
                <a:sym typeface="Arial"/>
                <a:hlinkClick r:id="rId5"/>
              </a:rPr>
              <a:t>http://www.edb.gov.hk/attachment/tc/curriculum-development/major-level-of-edu/primary/pscl/training2013/1314_ISS5_3.pdf</a:t>
            </a:r>
            <a:r>
              <a:rPr lang="en" sz="1400">
                <a:solidFill>
                  <a:srgbClr val="000000"/>
                </a:solidFill>
                <a:latin typeface="Arial"/>
                <a:ea typeface="Arial"/>
                <a:cs typeface="Arial"/>
                <a:sym typeface="Arial"/>
              </a:rPr>
              <a:t> </a:t>
            </a:r>
          </a:p>
          <a:p>
            <a:pPr lvl="0" indent="774700" rtl="0">
              <a:spcBef>
                <a:spcPts val="0"/>
              </a:spcBef>
              <a:spcAft>
                <a:spcPts val="0"/>
              </a:spcAft>
              <a:buNone/>
            </a:pPr>
            <a:endParaRPr sz="1400">
              <a:solidFill>
                <a:srgbClr val="000000"/>
              </a:solidFill>
              <a:latin typeface="Arial"/>
              <a:ea typeface="Arial"/>
              <a:cs typeface="Arial"/>
              <a:sym typeface="Arial"/>
            </a:endParaRPr>
          </a:p>
          <a:p>
            <a:pPr marL="0" lvl="0" indent="0" rtl="0">
              <a:spcBef>
                <a:spcPts val="0"/>
              </a:spcBef>
              <a:spcAft>
                <a:spcPts val="0"/>
              </a:spcAft>
              <a:buNone/>
            </a:pPr>
            <a:r>
              <a:rPr lang="en" sz="1400">
                <a:solidFill>
                  <a:srgbClr val="000000"/>
                </a:solidFill>
                <a:latin typeface="Arial"/>
                <a:ea typeface="Arial"/>
                <a:cs typeface="Arial"/>
                <a:sym typeface="Arial"/>
              </a:rPr>
              <a:t>王慧美 (2006)：《思考力：成功者的樣法和你不一樣》，久佑達文化，台北。</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Shape 608"/>
          <p:cNvSpPr txBox="1">
            <a:spLocks noGrp="1"/>
          </p:cNvSpPr>
          <p:nvPr>
            <p:ph type="title"/>
          </p:nvPr>
        </p:nvSpPr>
        <p:spPr>
          <a:xfrm>
            <a:off x="311700" y="445025"/>
            <a:ext cx="8520600" cy="707400"/>
          </a:xfrm>
          <a:prstGeom prst="rect">
            <a:avLst/>
          </a:prstGeom>
        </p:spPr>
        <p:txBody>
          <a:bodyPr lIns="91425" tIns="91425" rIns="91425" bIns="91425" anchor="t" anchorCtr="0">
            <a:noAutofit/>
          </a:bodyPr>
          <a:lstStyle/>
          <a:p>
            <a:pPr lvl="0">
              <a:spcBef>
                <a:spcPts val="0"/>
              </a:spcBef>
              <a:buNone/>
            </a:pPr>
            <a:r>
              <a:rPr lang="en"/>
              <a:t>References</a:t>
            </a:r>
          </a:p>
        </p:txBody>
      </p:sp>
      <p:sp>
        <p:nvSpPr>
          <p:cNvPr id="609" name="Shape 609"/>
          <p:cNvSpPr txBox="1">
            <a:spLocks noGrp="1"/>
          </p:cNvSpPr>
          <p:nvPr>
            <p:ph type="body" idx="1"/>
          </p:nvPr>
        </p:nvSpPr>
        <p:spPr>
          <a:xfrm>
            <a:off x="311700" y="1266325"/>
            <a:ext cx="8520600" cy="3302700"/>
          </a:xfrm>
          <a:prstGeom prst="rect">
            <a:avLst/>
          </a:prstGeom>
        </p:spPr>
        <p:txBody>
          <a:bodyPr lIns="91425" tIns="91425" rIns="91425" bIns="91425" anchor="t" anchorCtr="0">
            <a:noAutofit/>
          </a:bodyPr>
          <a:lstStyle/>
          <a:p>
            <a:pPr lvl="0" rtl="0">
              <a:spcBef>
                <a:spcPts val="0"/>
              </a:spcBef>
              <a:spcAft>
                <a:spcPts val="0"/>
              </a:spcAft>
              <a:buNone/>
            </a:pPr>
            <a:r>
              <a:rPr lang="en" sz="1400">
                <a:solidFill>
                  <a:srgbClr val="000000"/>
                </a:solidFill>
                <a:latin typeface="Times New Roman"/>
                <a:ea typeface="Times New Roman"/>
                <a:cs typeface="Times New Roman"/>
                <a:sym typeface="Times New Roman"/>
              </a:rPr>
              <a:t>香港人權監察（2010）：《香港少數族裔與種族平等》，檢自</a:t>
            </a:r>
            <a:r>
              <a:rPr lang="en" sz="1400" u="sng">
                <a:solidFill>
                  <a:srgbClr val="000000"/>
                </a:solidFill>
                <a:latin typeface="Times New Roman"/>
                <a:ea typeface="Times New Roman"/>
                <a:cs typeface="Times New Roman"/>
                <a:sym typeface="Times New Roman"/>
                <a:hlinkClick r:id="rId3"/>
              </a:rPr>
              <a:t>www.hkhrm.org.hk/hredu/ethnicminorityinhk2010.ppt</a:t>
            </a:r>
            <a:r>
              <a:rPr lang="en" sz="1400">
                <a:solidFill>
                  <a:srgbClr val="000000"/>
                </a:solidFill>
                <a:latin typeface="Times New Roman"/>
                <a:ea typeface="Times New Roman"/>
                <a:cs typeface="Times New Roman"/>
                <a:sym typeface="Times New Roman"/>
              </a:rPr>
              <a:t> </a:t>
            </a:r>
          </a:p>
          <a:p>
            <a:pPr lvl="0" rtl="0">
              <a:spcBef>
                <a:spcPts val="0"/>
              </a:spcBef>
              <a:spcAft>
                <a:spcPts val="0"/>
              </a:spcAft>
              <a:buNone/>
            </a:pPr>
            <a:endParaRPr sz="1400">
              <a:solidFill>
                <a:srgbClr val="000000"/>
              </a:solidFill>
              <a:latin typeface="Times New Roman"/>
              <a:ea typeface="Times New Roman"/>
              <a:cs typeface="Times New Roman"/>
              <a:sym typeface="Times New Roman"/>
            </a:endParaRPr>
          </a:p>
          <a:p>
            <a:pPr lvl="0" rtl="0">
              <a:spcBef>
                <a:spcPts val="0"/>
              </a:spcBef>
              <a:spcAft>
                <a:spcPts val="0"/>
              </a:spcAft>
              <a:buNone/>
            </a:pPr>
            <a:r>
              <a:rPr lang="en" sz="1400">
                <a:solidFill>
                  <a:srgbClr val="000000"/>
                </a:solidFill>
                <a:latin typeface="Times New Roman"/>
                <a:ea typeface="Times New Roman"/>
                <a:cs typeface="Times New Roman"/>
                <a:sym typeface="Times New Roman"/>
              </a:rPr>
              <a:t>香港融樂會（2012）：《華裔市民對不同少數族裔的接受程度問卷調查結果撮要》，檢自</a:t>
            </a:r>
            <a:r>
              <a:rPr lang="en" sz="1400" u="sng">
                <a:solidFill>
                  <a:srgbClr val="000000"/>
                </a:solidFill>
                <a:latin typeface="Times New Roman"/>
                <a:ea typeface="Times New Roman"/>
                <a:cs typeface="Times New Roman"/>
                <a:sym typeface="Times New Roman"/>
                <a:hlinkClick r:id="rId4"/>
              </a:rPr>
              <a:t>http://www.unison.org.hk/DocumentDownload/Researches/R201203%20Racial%20Acceptance%20Survey%20Summary_CN.pdf</a:t>
            </a:r>
            <a:r>
              <a:rPr lang="en" sz="1400">
                <a:solidFill>
                  <a:srgbClr val="000000"/>
                </a:solidFill>
                <a:latin typeface="Times New Roman"/>
                <a:ea typeface="Times New Roman"/>
                <a:cs typeface="Times New Roman"/>
                <a:sym typeface="Times New Roman"/>
              </a:rPr>
              <a:t> </a:t>
            </a:r>
          </a:p>
          <a:p>
            <a:pPr lvl="0" rtl="0">
              <a:spcBef>
                <a:spcPts val="0"/>
              </a:spcBef>
              <a:spcAft>
                <a:spcPts val="0"/>
              </a:spcAft>
              <a:buNone/>
            </a:pPr>
            <a:endParaRPr sz="1400">
              <a:solidFill>
                <a:srgbClr val="000000"/>
              </a:solidFill>
              <a:latin typeface="Times New Roman"/>
              <a:ea typeface="Times New Roman"/>
              <a:cs typeface="Times New Roman"/>
              <a:sym typeface="Times New Roman"/>
            </a:endParaRPr>
          </a:p>
          <a:p>
            <a:pPr lvl="0" rtl="0">
              <a:spcBef>
                <a:spcPts val="0"/>
              </a:spcBef>
              <a:spcAft>
                <a:spcPts val="0"/>
              </a:spcAft>
              <a:buNone/>
            </a:pPr>
            <a:r>
              <a:rPr lang="en" sz="1400">
                <a:solidFill>
                  <a:srgbClr val="000000"/>
                </a:solidFill>
                <a:latin typeface="Times New Roman"/>
                <a:ea typeface="Times New Roman"/>
                <a:cs typeface="Times New Roman"/>
                <a:sym typeface="Times New Roman"/>
              </a:rPr>
              <a:t>香港融樂會（2017）：《公眾教育》，檢自</a:t>
            </a:r>
            <a:r>
              <a:rPr lang="en" sz="1400" u="sng">
                <a:solidFill>
                  <a:srgbClr val="000000"/>
                </a:solidFill>
                <a:latin typeface="Times New Roman"/>
                <a:ea typeface="Times New Roman"/>
                <a:cs typeface="Times New Roman"/>
                <a:sym typeface="Times New Roman"/>
                <a:hlinkClick r:id="rId5"/>
              </a:rPr>
              <a:t>http://www.unison.org.hk/publiceducation.php</a:t>
            </a:r>
          </a:p>
          <a:p>
            <a:pPr lvl="0" rtl="0">
              <a:spcBef>
                <a:spcPts val="0"/>
              </a:spcBef>
              <a:spcAft>
                <a:spcPts val="0"/>
              </a:spcAft>
              <a:buNone/>
            </a:pPr>
            <a:endParaRPr sz="1400">
              <a:solidFill>
                <a:srgbClr val="000000"/>
              </a:solidFill>
              <a:latin typeface="Times New Roman"/>
              <a:ea typeface="Times New Roman"/>
              <a:cs typeface="Times New Roman"/>
              <a:sym typeface="Times New Roman"/>
            </a:endParaRPr>
          </a:p>
          <a:p>
            <a:pPr lvl="0" rtl="0">
              <a:spcBef>
                <a:spcPts val="0"/>
              </a:spcBef>
              <a:spcAft>
                <a:spcPts val="0"/>
              </a:spcAft>
              <a:buNone/>
            </a:pPr>
            <a:r>
              <a:rPr lang="en" sz="1400">
                <a:solidFill>
                  <a:srgbClr val="000000"/>
                </a:solidFill>
                <a:latin typeface="Times New Roman"/>
                <a:ea typeface="Times New Roman"/>
                <a:cs typeface="Times New Roman"/>
                <a:sym typeface="Times New Roman"/>
              </a:rPr>
              <a:t>明愛牛頭角社區中心（2008）：《</a:t>
            </a:r>
            <a:r>
              <a:rPr lang="en" sz="1400">
                <a:solidFill>
                  <a:srgbClr val="000000"/>
                </a:solidFill>
                <a:highlight>
                  <a:srgbClr val="FFFFFF"/>
                </a:highlight>
                <a:latin typeface="Times New Roman"/>
                <a:ea typeface="Times New Roman"/>
                <a:cs typeface="Times New Roman"/>
                <a:sym typeface="Times New Roman"/>
              </a:rPr>
              <a:t>南亞裔家庭網絡支援及發展服務 - 南亞裔家庭網絡支援及發展隊2008》，</a:t>
            </a:r>
            <a:r>
              <a:rPr lang="en" sz="1400">
                <a:solidFill>
                  <a:srgbClr val="000000"/>
                </a:solidFill>
                <a:latin typeface="Times New Roman"/>
                <a:ea typeface="Times New Roman"/>
                <a:cs typeface="Times New Roman"/>
                <a:sym typeface="Times New Roman"/>
              </a:rPr>
              <a:t>檢自</a:t>
            </a:r>
            <a:r>
              <a:rPr lang="en" sz="1400" u="sng">
                <a:solidFill>
                  <a:srgbClr val="000000"/>
                </a:solidFill>
                <a:latin typeface="Times New Roman"/>
                <a:ea typeface="Times New Roman"/>
                <a:cs typeface="Times New Roman"/>
                <a:sym typeface="Times New Roman"/>
                <a:hlinkClick r:id="rId6"/>
              </a:rPr>
              <a:t>http://ntkcc.caritas.org.hk/public/modules/main/service_detail.asp?content_id=29</a:t>
            </a:r>
          </a:p>
          <a:p>
            <a:pPr lvl="0" rtl="0">
              <a:spcBef>
                <a:spcPts val="0"/>
              </a:spcBef>
              <a:spcAft>
                <a:spcPts val="0"/>
              </a:spcAft>
              <a:buNone/>
            </a:pPr>
            <a:endParaRPr sz="1400">
              <a:solidFill>
                <a:srgbClr val="000000"/>
              </a:solidFill>
              <a:latin typeface="Times New Roman"/>
              <a:ea typeface="Times New Roman"/>
              <a:cs typeface="Times New Roman"/>
              <a:sym typeface="Times New Roman"/>
            </a:endParaRPr>
          </a:p>
          <a:p>
            <a:pPr lvl="0" rtl="0">
              <a:spcBef>
                <a:spcPts val="0"/>
              </a:spcBef>
              <a:spcAft>
                <a:spcPts val="0"/>
              </a:spcAft>
              <a:buNone/>
            </a:pPr>
            <a:endParaRPr sz="1400">
              <a:solidFill>
                <a:srgbClr val="000000"/>
              </a:solidFill>
              <a:latin typeface="Times New Roman"/>
              <a:ea typeface="Times New Roman"/>
              <a:cs typeface="Times New Roman"/>
              <a:sym typeface="Times New Roman"/>
            </a:endParaRPr>
          </a:p>
          <a:p>
            <a:pPr lvl="0">
              <a:spcBef>
                <a:spcPts val="0"/>
              </a:spcBef>
              <a:buNone/>
            </a:pPr>
            <a:endParaRPr sz="1400">
              <a:solidFill>
                <a:srgbClr val="00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1122" y="1385740"/>
            <a:ext cx="8849320" cy="2318159"/>
          </a:xfrm>
          <a:prstGeom prst="rect">
            <a:avLst/>
          </a:prstGeom>
        </p:spPr>
      </p:pic>
    </p:spTree>
    <p:extLst>
      <p:ext uri="{BB962C8B-B14F-4D97-AF65-F5344CB8AC3E}">
        <p14:creationId xmlns:p14="http://schemas.microsoft.com/office/powerpoint/2010/main" val="6636247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Shape 614"/>
          <p:cNvSpPr txBox="1">
            <a:spLocks noGrp="1"/>
          </p:cNvSpPr>
          <p:nvPr>
            <p:ph type="title"/>
          </p:nvPr>
        </p:nvSpPr>
        <p:spPr>
          <a:xfrm>
            <a:off x="311700" y="814800"/>
            <a:ext cx="8571300" cy="942000"/>
          </a:xfrm>
          <a:prstGeom prst="rect">
            <a:avLst/>
          </a:prstGeom>
        </p:spPr>
        <p:txBody>
          <a:bodyPr lIns="91425" tIns="91425" rIns="91425" bIns="91425" anchor="ctr" anchorCtr="0">
            <a:noAutofit/>
          </a:bodyPr>
          <a:lstStyle/>
          <a:p>
            <a:pPr lvl="0">
              <a:spcBef>
                <a:spcPts val="0"/>
              </a:spcBef>
              <a:buNone/>
            </a:pPr>
            <a:r>
              <a:rPr lang="en" sz="9600"/>
              <a:t>Activity</a:t>
            </a:r>
          </a:p>
        </p:txBody>
      </p:sp>
      <p:pic>
        <p:nvPicPr>
          <p:cNvPr id="615" name="Shape 615"/>
          <p:cNvPicPr preferRelativeResize="0"/>
          <p:nvPr/>
        </p:nvPicPr>
        <p:blipFill>
          <a:blip r:embed="rId3">
            <a:alphaModFix/>
          </a:blip>
          <a:stretch>
            <a:fillRect/>
          </a:stretch>
        </p:blipFill>
        <p:spPr>
          <a:xfrm>
            <a:off x="2181975" y="2590250"/>
            <a:ext cx="4830750" cy="2553250"/>
          </a:xfrm>
          <a:prstGeom prst="rect">
            <a:avLst/>
          </a:prstGeom>
          <a:noFill/>
          <a:ln>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nQlasbmfyE"/>
          <p:cNvPicPr>
            <a:picLocks noRot="1" noChangeAspect="1"/>
          </p:cNvPicPr>
          <p:nvPr>
            <a:videoFile r:link="rId1"/>
          </p:nvPr>
        </p:nvPicPr>
        <p:blipFill>
          <a:blip r:embed="rId3"/>
          <a:stretch>
            <a:fillRect/>
          </a:stretch>
        </p:blipFill>
        <p:spPr>
          <a:xfrm>
            <a:off x="1172111" y="123291"/>
            <a:ext cx="7050353" cy="3965824"/>
          </a:xfrm>
          <a:prstGeom prst="rect">
            <a:avLst/>
          </a:prstGeom>
        </p:spPr>
      </p:pic>
      <p:sp>
        <p:nvSpPr>
          <p:cNvPr id="3" name="TextBox 2"/>
          <p:cNvSpPr txBox="1"/>
          <p:nvPr/>
        </p:nvSpPr>
        <p:spPr>
          <a:xfrm>
            <a:off x="3007188" y="4220170"/>
            <a:ext cx="3380197" cy="923330"/>
          </a:xfrm>
          <a:prstGeom prst="rect">
            <a:avLst/>
          </a:prstGeom>
          <a:noFill/>
        </p:spPr>
        <p:txBody>
          <a:bodyPr wrap="square" rtlCol="0">
            <a:spAutoFit/>
          </a:bodyPr>
          <a:lstStyle/>
          <a:p>
            <a:r>
              <a:rPr lang="zh-TW" altLang="en-US" sz="5400" b="1" dirty="0" smtClean="0"/>
              <a:t>價值教育</a:t>
            </a:r>
            <a:endParaRPr lang="zh-HK" altLang="en-US" sz="5400" b="1" dirty="0"/>
          </a:p>
        </p:txBody>
      </p:sp>
    </p:spTree>
    <p:extLst>
      <p:ext uri="{BB962C8B-B14F-4D97-AF65-F5344CB8AC3E}">
        <p14:creationId xmlns:p14="http://schemas.microsoft.com/office/powerpoint/2010/main" val="3367505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Shape 87"/>
          <p:cNvPicPr preferRelativeResize="0"/>
          <p:nvPr/>
        </p:nvPicPr>
        <p:blipFill rotWithShape="1">
          <a:blip r:embed="rId3">
            <a:alphaModFix/>
          </a:blip>
          <a:srcRect/>
          <a:stretch/>
        </p:blipFill>
        <p:spPr>
          <a:xfrm>
            <a:off x="1113550" y="88375"/>
            <a:ext cx="4224375" cy="5055125"/>
          </a:xfrm>
          <a:prstGeom prst="rect">
            <a:avLst/>
          </a:prstGeom>
          <a:noFill/>
          <a:ln>
            <a:noFill/>
          </a:ln>
        </p:spPr>
      </p:pic>
      <p:pic>
        <p:nvPicPr>
          <p:cNvPr id="88" name="Shape 88"/>
          <p:cNvPicPr preferRelativeResize="0"/>
          <p:nvPr/>
        </p:nvPicPr>
        <p:blipFill>
          <a:blip r:embed="rId4">
            <a:alphaModFix/>
          </a:blip>
          <a:stretch>
            <a:fillRect/>
          </a:stretch>
        </p:blipFill>
        <p:spPr>
          <a:xfrm>
            <a:off x="4784425" y="2435800"/>
            <a:ext cx="4360099" cy="2631500"/>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Shape 620"/>
          <p:cNvSpPr/>
          <p:nvPr/>
        </p:nvSpPr>
        <p:spPr>
          <a:xfrm>
            <a:off x="311700" y="106025"/>
            <a:ext cx="4630800" cy="1042800"/>
          </a:xfrm>
          <a:prstGeom prst="wedgeRoundRectCallout">
            <a:avLst>
              <a:gd name="adj1" fmla="val -26959"/>
              <a:gd name="adj2" fmla="val 80516"/>
              <a:gd name="adj3" fmla="val 0"/>
            </a:avLst>
          </a:prstGeom>
          <a:solidFill>
            <a:srgbClr val="EA9999"/>
          </a:solidFill>
          <a:ln>
            <a:noFill/>
          </a:ln>
        </p:spPr>
        <p:txBody>
          <a:bodyPr lIns="91425" tIns="91425" rIns="91425" bIns="91425" anchor="ctr" anchorCtr="0">
            <a:noAutofit/>
          </a:bodyPr>
          <a:lstStyle/>
          <a:p>
            <a:pPr lvl="0" rtl="0">
              <a:lnSpc>
                <a:spcPct val="115000"/>
              </a:lnSpc>
              <a:spcBef>
                <a:spcPts val="0"/>
              </a:spcBef>
              <a:spcAft>
                <a:spcPts val="1600"/>
              </a:spcAft>
              <a:buNone/>
            </a:pPr>
            <a:r>
              <a:rPr lang="en" sz="3000" b="1" smtClean="0">
                <a:solidFill>
                  <a:srgbClr val="0000FF"/>
                </a:solidFill>
                <a:latin typeface="Open Sans"/>
                <a:ea typeface="Open Sans"/>
                <a:cs typeface="Open Sans"/>
                <a:sym typeface="Open Sans"/>
              </a:rPr>
              <a:t>你認為我們的匯報有甚麼可取及改善的地方</a:t>
            </a:r>
            <a:r>
              <a:rPr lang="en" sz="3000" b="1" dirty="0">
                <a:solidFill>
                  <a:srgbClr val="0000FF"/>
                </a:solidFill>
                <a:latin typeface="Open Sans"/>
                <a:ea typeface="Open Sans"/>
                <a:cs typeface="Open Sans"/>
                <a:sym typeface="Open Sans"/>
              </a:rPr>
              <a:t>？</a:t>
            </a:r>
          </a:p>
        </p:txBody>
      </p:sp>
      <p:sp>
        <p:nvSpPr>
          <p:cNvPr id="621" name="Shape 621"/>
          <p:cNvSpPr/>
          <p:nvPr/>
        </p:nvSpPr>
        <p:spPr>
          <a:xfrm>
            <a:off x="488450" y="2468037"/>
            <a:ext cx="8520600" cy="632700"/>
          </a:xfrm>
          <a:prstGeom prst="wedgeRoundRectCallout">
            <a:avLst>
              <a:gd name="adj1" fmla="val 12930"/>
              <a:gd name="adj2" fmla="val 113057"/>
              <a:gd name="adj3" fmla="val 0"/>
            </a:avLst>
          </a:prstGeom>
          <a:solidFill>
            <a:srgbClr val="D0E0E3"/>
          </a:solidFill>
          <a:ln>
            <a:noFill/>
          </a:ln>
        </p:spPr>
        <p:txBody>
          <a:bodyPr lIns="91425" tIns="91425" rIns="91425" bIns="91425" anchor="ctr" anchorCtr="0">
            <a:noAutofit/>
          </a:bodyPr>
          <a:lstStyle/>
          <a:p>
            <a:pPr lvl="0" rtl="0">
              <a:lnSpc>
                <a:spcPct val="115000"/>
              </a:lnSpc>
              <a:spcBef>
                <a:spcPts val="0"/>
              </a:spcBef>
              <a:spcAft>
                <a:spcPts val="1600"/>
              </a:spcAft>
              <a:buNone/>
            </a:pPr>
            <a:r>
              <a:rPr lang="en" sz="3000" b="1" dirty="0" smtClean="0">
                <a:solidFill>
                  <a:srgbClr val="CC4125"/>
                </a:solidFill>
                <a:latin typeface="Open Sans"/>
                <a:ea typeface="Open Sans"/>
                <a:cs typeface="Open Sans"/>
                <a:sym typeface="Open Sans"/>
              </a:rPr>
              <a:t>教師可多作甚麼工作以提高探究式學習的成效</a:t>
            </a:r>
            <a:r>
              <a:rPr lang="en" sz="3000" b="1" dirty="0">
                <a:solidFill>
                  <a:srgbClr val="CC4125"/>
                </a:solidFill>
                <a:latin typeface="Open Sans"/>
                <a:ea typeface="Open Sans"/>
                <a:cs typeface="Open Sans"/>
                <a:sym typeface="Open Sans"/>
              </a:rPr>
              <a:t>？</a:t>
            </a:r>
          </a:p>
        </p:txBody>
      </p:sp>
      <p:sp>
        <p:nvSpPr>
          <p:cNvPr id="622" name="Shape 622"/>
          <p:cNvSpPr/>
          <p:nvPr/>
        </p:nvSpPr>
        <p:spPr>
          <a:xfrm>
            <a:off x="2871350" y="1492050"/>
            <a:ext cx="6137700" cy="632700"/>
          </a:xfrm>
          <a:prstGeom prst="wedgeRoundRectCallout">
            <a:avLst>
              <a:gd name="adj1" fmla="val 12074"/>
              <a:gd name="adj2" fmla="val 84614"/>
              <a:gd name="adj3" fmla="val 0"/>
            </a:avLst>
          </a:prstGeom>
          <a:solidFill>
            <a:srgbClr val="D0E0E3"/>
          </a:solidFill>
          <a:ln>
            <a:noFill/>
          </a:ln>
        </p:spPr>
        <p:txBody>
          <a:bodyPr lIns="91425" tIns="91425" rIns="91425" bIns="91425" anchor="ctr" anchorCtr="0">
            <a:noAutofit/>
          </a:bodyPr>
          <a:lstStyle/>
          <a:p>
            <a:pPr lvl="0" rtl="0">
              <a:lnSpc>
                <a:spcPct val="115000"/>
              </a:lnSpc>
              <a:spcBef>
                <a:spcPts val="0"/>
              </a:spcBef>
              <a:spcAft>
                <a:spcPts val="1600"/>
              </a:spcAft>
              <a:buNone/>
            </a:pPr>
            <a:r>
              <a:rPr lang="en" sz="3000" b="1">
                <a:solidFill>
                  <a:srgbClr val="CC4125"/>
                </a:solidFill>
                <a:latin typeface="Open Sans"/>
                <a:ea typeface="Open Sans"/>
                <a:cs typeface="Open Sans"/>
                <a:sym typeface="Open Sans"/>
              </a:rPr>
              <a:t>你怎樣評價探究式學習的重要性？</a:t>
            </a:r>
          </a:p>
        </p:txBody>
      </p:sp>
      <p:sp>
        <p:nvSpPr>
          <p:cNvPr id="623" name="Shape 623"/>
          <p:cNvSpPr/>
          <p:nvPr/>
        </p:nvSpPr>
        <p:spPr>
          <a:xfrm>
            <a:off x="311700" y="3888555"/>
            <a:ext cx="8520600" cy="632700"/>
          </a:xfrm>
          <a:prstGeom prst="wedgeRoundRectCallout">
            <a:avLst>
              <a:gd name="adj1" fmla="val -38722"/>
              <a:gd name="adj2" fmla="val 95077"/>
              <a:gd name="adj3" fmla="val 0"/>
            </a:avLst>
          </a:prstGeom>
          <a:solidFill>
            <a:srgbClr val="D5A6BD"/>
          </a:solidFill>
          <a:ln>
            <a:noFill/>
          </a:ln>
        </p:spPr>
        <p:txBody>
          <a:bodyPr lIns="91425" tIns="91425" rIns="91425" bIns="91425" anchor="ctr" anchorCtr="0">
            <a:noAutofit/>
          </a:bodyPr>
          <a:lstStyle/>
          <a:p>
            <a:pPr lvl="0" rtl="0">
              <a:lnSpc>
                <a:spcPct val="115000"/>
              </a:lnSpc>
              <a:spcBef>
                <a:spcPts val="0"/>
              </a:spcBef>
              <a:spcAft>
                <a:spcPts val="1600"/>
              </a:spcAft>
              <a:buNone/>
            </a:pPr>
            <a:r>
              <a:rPr lang="en" sz="3000" b="1" dirty="0" smtClean="0">
                <a:solidFill>
                  <a:schemeClr val="accent2"/>
                </a:solidFill>
                <a:latin typeface="Open Sans"/>
                <a:ea typeface="Open Sans"/>
                <a:cs typeface="Open Sans"/>
                <a:sym typeface="Open Sans"/>
              </a:rPr>
              <a:t>你認為教師在進行價值教育時會遇到甚麼挑戰</a:t>
            </a:r>
            <a:r>
              <a:rPr lang="en" sz="3000" b="1" dirty="0">
                <a:solidFill>
                  <a:schemeClr val="accent2"/>
                </a:solidFill>
                <a:latin typeface="Open Sans"/>
                <a:ea typeface="Open Sans"/>
                <a:cs typeface="Open Sans"/>
                <a:sym typeface="Open Sans"/>
              </a:rPr>
              <a: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Shape 93"/>
          <p:cNvPicPr preferRelativeResize="0"/>
          <p:nvPr/>
        </p:nvPicPr>
        <p:blipFill>
          <a:blip r:embed="rId3">
            <a:alphaModFix/>
          </a:blip>
          <a:stretch>
            <a:fillRect/>
          </a:stretch>
        </p:blipFill>
        <p:spPr>
          <a:xfrm>
            <a:off x="62700" y="193593"/>
            <a:ext cx="9018600" cy="4756306"/>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311700" y="445025"/>
            <a:ext cx="8520600" cy="707400"/>
          </a:xfrm>
          <a:prstGeom prst="rect">
            <a:avLst/>
          </a:prstGeom>
        </p:spPr>
        <p:txBody>
          <a:bodyPr lIns="91425" tIns="91425" rIns="91425" bIns="91425" anchor="t" anchorCtr="0">
            <a:noAutofit/>
          </a:bodyPr>
          <a:lstStyle/>
          <a:p>
            <a:pPr lvl="0" rtl="0">
              <a:spcBef>
                <a:spcPts val="0"/>
              </a:spcBef>
              <a:buNone/>
            </a:pPr>
            <a:r>
              <a:rPr lang="en"/>
              <a:t>Definition of Concepts- </a:t>
            </a:r>
            <a:r>
              <a:rPr lang="en">
                <a:solidFill>
                  <a:srgbClr val="0000FF"/>
                </a:solidFill>
              </a:rPr>
              <a:t>Cultural Representations</a:t>
            </a:r>
          </a:p>
          <a:p>
            <a:pPr lvl="0" rtl="0">
              <a:spcBef>
                <a:spcPts val="0"/>
              </a:spcBef>
              <a:buNone/>
            </a:pPr>
            <a:endParaRPr/>
          </a:p>
        </p:txBody>
      </p:sp>
      <p:sp>
        <p:nvSpPr>
          <p:cNvPr id="99" name="Shape 99"/>
          <p:cNvSpPr txBox="1">
            <a:spLocks noGrp="1"/>
          </p:cNvSpPr>
          <p:nvPr>
            <p:ph type="body" idx="1"/>
          </p:nvPr>
        </p:nvSpPr>
        <p:spPr>
          <a:xfrm>
            <a:off x="311700" y="1272175"/>
            <a:ext cx="3479700" cy="3311100"/>
          </a:xfrm>
          <a:prstGeom prst="rect">
            <a:avLst/>
          </a:prstGeom>
        </p:spPr>
        <p:txBody>
          <a:bodyPr lIns="91425" tIns="91425" rIns="91425" bIns="91425" anchor="t" anchorCtr="0">
            <a:noAutofit/>
          </a:bodyPr>
          <a:lstStyle/>
          <a:p>
            <a:pPr lvl="0" rtl="0">
              <a:spcBef>
                <a:spcPts val="0"/>
              </a:spcBef>
              <a:buNone/>
            </a:pPr>
            <a:r>
              <a:rPr lang="en" b="1" u="sng">
                <a:solidFill>
                  <a:srgbClr val="000000"/>
                </a:solidFill>
              </a:rPr>
              <a:t>Culture</a:t>
            </a:r>
          </a:p>
          <a:p>
            <a:pPr marL="457200" lvl="0" indent="-228600" rtl="0">
              <a:spcBef>
                <a:spcPts val="0"/>
              </a:spcBef>
              <a:buClr>
                <a:srgbClr val="000000"/>
              </a:buClr>
            </a:pPr>
            <a:r>
              <a:rPr lang="en">
                <a:solidFill>
                  <a:srgbClr val="000000"/>
                </a:solidFill>
              </a:rPr>
              <a:t>The thought and said in a society</a:t>
            </a:r>
          </a:p>
          <a:p>
            <a:pPr lvl="0" rtl="0">
              <a:spcBef>
                <a:spcPts val="0"/>
              </a:spcBef>
              <a:buNone/>
            </a:pPr>
            <a:endParaRPr>
              <a:solidFill>
                <a:srgbClr val="000000"/>
              </a:solidFill>
            </a:endParaRPr>
          </a:p>
          <a:p>
            <a:pPr lvl="0">
              <a:spcBef>
                <a:spcPts val="0"/>
              </a:spcBef>
              <a:buNone/>
            </a:pPr>
            <a:r>
              <a:rPr lang="en" b="1" u="sng">
                <a:solidFill>
                  <a:srgbClr val="000000"/>
                </a:solidFill>
              </a:rPr>
              <a:t>Representations</a:t>
            </a:r>
          </a:p>
          <a:p>
            <a:pPr marL="457200" lvl="0" indent="-228600">
              <a:spcBef>
                <a:spcPts val="0"/>
              </a:spcBef>
              <a:buClr>
                <a:srgbClr val="000000"/>
              </a:buClr>
            </a:pPr>
            <a:r>
              <a:rPr lang="en">
                <a:solidFill>
                  <a:srgbClr val="000000"/>
                </a:solidFill>
              </a:rPr>
              <a:t>Connect meaning and language to culture</a:t>
            </a:r>
          </a:p>
          <a:p>
            <a:pPr lvl="0" rtl="0">
              <a:spcBef>
                <a:spcPts val="0"/>
              </a:spcBef>
              <a:buNone/>
            </a:pPr>
            <a:endParaRPr/>
          </a:p>
        </p:txBody>
      </p:sp>
      <p:grpSp>
        <p:nvGrpSpPr>
          <p:cNvPr id="100" name="Shape 100"/>
          <p:cNvGrpSpPr/>
          <p:nvPr/>
        </p:nvGrpSpPr>
        <p:grpSpPr>
          <a:xfrm>
            <a:off x="3871250" y="1152425"/>
            <a:ext cx="5272752" cy="2982973"/>
            <a:chOff x="2634425" y="1706475"/>
            <a:chExt cx="5272752" cy="2982973"/>
          </a:xfrm>
        </p:grpSpPr>
        <p:pic>
          <p:nvPicPr>
            <p:cNvPr id="101" name="Shape 101"/>
            <p:cNvPicPr preferRelativeResize="0"/>
            <p:nvPr/>
          </p:nvPicPr>
          <p:blipFill rotWithShape="1">
            <a:blip r:embed="rId3">
              <a:alphaModFix/>
            </a:blip>
            <a:srcRect l="23388" t="33827" r="32738" b="22045"/>
            <a:stretch/>
          </p:blipFill>
          <p:spPr>
            <a:xfrm>
              <a:off x="2634425" y="1706475"/>
              <a:ext cx="5272752" cy="2982973"/>
            </a:xfrm>
            <a:prstGeom prst="rect">
              <a:avLst/>
            </a:prstGeom>
            <a:noFill/>
            <a:ln>
              <a:noFill/>
            </a:ln>
          </p:spPr>
        </p:pic>
        <p:sp>
          <p:nvSpPr>
            <p:cNvPr id="102" name="Shape 102"/>
            <p:cNvSpPr/>
            <p:nvPr/>
          </p:nvSpPr>
          <p:spPr>
            <a:xfrm>
              <a:off x="5077700" y="1706475"/>
              <a:ext cx="1557300" cy="504600"/>
            </a:xfrm>
            <a:prstGeom prst="ellipse">
              <a:avLst/>
            </a:prstGeom>
            <a:noFill/>
            <a:ln w="38100" cap="flat" cmpd="sng">
              <a:solidFill>
                <a:srgbClr val="0000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03" name="Shape 103"/>
          <p:cNvSpPr txBox="1"/>
          <p:nvPr/>
        </p:nvSpPr>
        <p:spPr>
          <a:xfrm>
            <a:off x="5640650" y="4516250"/>
            <a:ext cx="3367500" cy="368100"/>
          </a:xfrm>
          <a:prstGeom prst="rect">
            <a:avLst/>
          </a:prstGeom>
          <a:noFill/>
          <a:ln>
            <a:noFill/>
          </a:ln>
        </p:spPr>
        <p:txBody>
          <a:bodyPr lIns="91425" tIns="91425" rIns="91425" bIns="91425" anchor="t" anchorCtr="0">
            <a:noAutofit/>
          </a:bodyPr>
          <a:lstStyle/>
          <a:p>
            <a:pPr lvl="0">
              <a:spcBef>
                <a:spcPts val="0"/>
              </a:spcBef>
              <a:buNone/>
            </a:pPr>
            <a:r>
              <a:rPr lang="en"/>
              <a:t>(Hall, 1997; Hall, Evans &amp; Nixon, 2013)</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311700" y="445025"/>
            <a:ext cx="8520600" cy="707400"/>
          </a:xfrm>
          <a:prstGeom prst="rect">
            <a:avLst/>
          </a:prstGeom>
        </p:spPr>
        <p:txBody>
          <a:bodyPr lIns="91425" tIns="91425" rIns="91425" bIns="91425" anchor="t" anchorCtr="0">
            <a:noAutofit/>
          </a:bodyPr>
          <a:lstStyle/>
          <a:p>
            <a:pPr lvl="0" rtl="0">
              <a:spcBef>
                <a:spcPts val="0"/>
              </a:spcBef>
              <a:buNone/>
            </a:pPr>
            <a:r>
              <a:rPr lang="en"/>
              <a:t>Definition of Concepts - </a:t>
            </a:r>
            <a:r>
              <a:rPr lang="en">
                <a:solidFill>
                  <a:srgbClr val="0000FF"/>
                </a:solidFill>
              </a:rPr>
              <a:t>Differences</a:t>
            </a:r>
          </a:p>
          <a:p>
            <a:pPr lvl="0" rtl="0">
              <a:spcBef>
                <a:spcPts val="0"/>
              </a:spcBef>
              <a:buNone/>
            </a:pPr>
            <a:endParaRPr/>
          </a:p>
        </p:txBody>
      </p:sp>
      <p:sp>
        <p:nvSpPr>
          <p:cNvPr id="109" name="Shape 109"/>
          <p:cNvSpPr txBox="1"/>
          <p:nvPr/>
        </p:nvSpPr>
        <p:spPr>
          <a:xfrm>
            <a:off x="7260000" y="4425925"/>
            <a:ext cx="1572300" cy="401400"/>
          </a:xfrm>
          <a:prstGeom prst="rect">
            <a:avLst/>
          </a:prstGeom>
          <a:noFill/>
          <a:ln>
            <a:noFill/>
          </a:ln>
        </p:spPr>
        <p:txBody>
          <a:bodyPr lIns="91425" tIns="91425" rIns="91425" bIns="91425" anchor="ctr" anchorCtr="0">
            <a:noAutofit/>
          </a:bodyPr>
          <a:lstStyle/>
          <a:p>
            <a:pPr lvl="0" rtl="0">
              <a:spcBef>
                <a:spcPts val="0"/>
              </a:spcBef>
              <a:buNone/>
            </a:pPr>
            <a:r>
              <a:rPr lang="en"/>
              <a:t>(Miguel, 2007)</a:t>
            </a:r>
          </a:p>
        </p:txBody>
      </p:sp>
      <p:sp>
        <p:nvSpPr>
          <p:cNvPr id="110" name="Shape 110"/>
          <p:cNvSpPr/>
          <p:nvPr/>
        </p:nvSpPr>
        <p:spPr>
          <a:xfrm>
            <a:off x="3180687" y="1725125"/>
            <a:ext cx="2698200" cy="1049400"/>
          </a:xfrm>
          <a:prstGeom prst="roundRect">
            <a:avLst>
              <a:gd name="adj" fmla="val 16667"/>
            </a:avLst>
          </a:prstGeom>
          <a:solidFill>
            <a:srgbClr val="FFF2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sz="3000" b="1"/>
              <a:t>Differences</a:t>
            </a:r>
          </a:p>
        </p:txBody>
      </p:sp>
      <p:sp>
        <p:nvSpPr>
          <p:cNvPr id="111" name="Shape 111"/>
          <p:cNvSpPr/>
          <p:nvPr/>
        </p:nvSpPr>
        <p:spPr>
          <a:xfrm>
            <a:off x="311700" y="1748500"/>
            <a:ext cx="2196300" cy="1109100"/>
          </a:xfrm>
          <a:prstGeom prst="ellipse">
            <a:avLst/>
          </a:prstGeom>
          <a:solidFill>
            <a:srgbClr val="F4CC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sz="3000"/>
              <a:t>Others</a:t>
            </a:r>
          </a:p>
        </p:txBody>
      </p:sp>
      <p:sp>
        <p:nvSpPr>
          <p:cNvPr id="112" name="Shape 112"/>
          <p:cNvSpPr/>
          <p:nvPr/>
        </p:nvSpPr>
        <p:spPr>
          <a:xfrm>
            <a:off x="6551575" y="1730875"/>
            <a:ext cx="2120100" cy="1006500"/>
          </a:xfrm>
          <a:prstGeom prst="ellipse">
            <a:avLst/>
          </a:prstGeom>
          <a:solidFill>
            <a:srgbClr val="F4CC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3000"/>
              <a:t>Inferior</a:t>
            </a:r>
          </a:p>
        </p:txBody>
      </p:sp>
      <p:sp>
        <p:nvSpPr>
          <p:cNvPr id="113" name="Shape 113"/>
          <p:cNvSpPr/>
          <p:nvPr/>
        </p:nvSpPr>
        <p:spPr>
          <a:xfrm>
            <a:off x="3338150" y="3651475"/>
            <a:ext cx="2368800" cy="1006500"/>
          </a:xfrm>
          <a:prstGeom prst="ellipse">
            <a:avLst/>
          </a:prstGeom>
          <a:solidFill>
            <a:srgbClr val="F4CC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3000"/>
              <a:t>Exotic</a:t>
            </a:r>
          </a:p>
        </p:txBody>
      </p:sp>
      <p:cxnSp>
        <p:nvCxnSpPr>
          <p:cNvPr id="114" name="Shape 114"/>
          <p:cNvCxnSpPr/>
          <p:nvPr/>
        </p:nvCxnSpPr>
        <p:spPr>
          <a:xfrm>
            <a:off x="2508000" y="2226850"/>
            <a:ext cx="672600" cy="23100"/>
          </a:xfrm>
          <a:prstGeom prst="straightConnector1">
            <a:avLst/>
          </a:prstGeom>
          <a:noFill/>
          <a:ln w="28575" cap="flat" cmpd="sng">
            <a:solidFill>
              <a:srgbClr val="000000"/>
            </a:solidFill>
            <a:prstDash val="solid"/>
            <a:round/>
            <a:headEnd type="none" w="lg" len="lg"/>
            <a:tailEnd type="none" w="lg" len="lg"/>
          </a:ln>
        </p:spPr>
      </p:cxnSp>
      <p:cxnSp>
        <p:nvCxnSpPr>
          <p:cNvPr id="115" name="Shape 115"/>
          <p:cNvCxnSpPr>
            <a:stCxn id="110" idx="2"/>
            <a:endCxn id="113" idx="0"/>
          </p:cNvCxnSpPr>
          <p:nvPr/>
        </p:nvCxnSpPr>
        <p:spPr>
          <a:xfrm flipH="1">
            <a:off x="4522587" y="2774525"/>
            <a:ext cx="7200" cy="876900"/>
          </a:xfrm>
          <a:prstGeom prst="straightConnector1">
            <a:avLst/>
          </a:prstGeom>
          <a:noFill/>
          <a:ln w="28575" cap="flat" cmpd="sng">
            <a:solidFill>
              <a:schemeClr val="dk2"/>
            </a:solidFill>
            <a:prstDash val="solid"/>
            <a:round/>
            <a:headEnd type="none" w="lg" len="lg"/>
            <a:tailEnd type="none" w="lg" len="lg"/>
          </a:ln>
        </p:spPr>
      </p:cxnSp>
      <p:cxnSp>
        <p:nvCxnSpPr>
          <p:cNvPr id="116" name="Shape 116"/>
          <p:cNvCxnSpPr>
            <a:stCxn id="110" idx="3"/>
            <a:endCxn id="112" idx="2"/>
          </p:cNvCxnSpPr>
          <p:nvPr/>
        </p:nvCxnSpPr>
        <p:spPr>
          <a:xfrm rot="10800000" flipH="1">
            <a:off x="5878887" y="2234225"/>
            <a:ext cx="672600" cy="15600"/>
          </a:xfrm>
          <a:prstGeom prst="straightConnector1">
            <a:avLst/>
          </a:prstGeom>
          <a:noFill/>
          <a:ln w="28575" cap="flat" cmpd="sng">
            <a:solidFill>
              <a:schemeClr val="dk2"/>
            </a:solidFill>
            <a:prstDash val="solid"/>
            <a:round/>
            <a:headEnd type="none" w="lg" len="lg"/>
            <a:tailEnd type="none" w="lg" len="lg"/>
          </a:ln>
        </p:spPr>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222025" y="284675"/>
            <a:ext cx="8520600" cy="707400"/>
          </a:xfrm>
          <a:prstGeom prst="rect">
            <a:avLst/>
          </a:prstGeom>
        </p:spPr>
        <p:txBody>
          <a:bodyPr lIns="91425" tIns="91425" rIns="91425" bIns="91425" anchor="t" anchorCtr="0">
            <a:noAutofit/>
          </a:bodyPr>
          <a:lstStyle/>
          <a:p>
            <a:pPr lvl="0" rtl="0">
              <a:spcBef>
                <a:spcPts val="0"/>
              </a:spcBef>
              <a:buNone/>
            </a:pPr>
            <a:r>
              <a:rPr lang="en"/>
              <a:t>Definition of Concepts - </a:t>
            </a:r>
            <a:r>
              <a:rPr lang="en">
                <a:solidFill>
                  <a:srgbClr val="0000FF"/>
                </a:solidFill>
              </a:rPr>
              <a:t>Diversity</a:t>
            </a:r>
          </a:p>
        </p:txBody>
      </p:sp>
      <p:sp>
        <p:nvSpPr>
          <p:cNvPr id="122" name="Shape 122"/>
          <p:cNvSpPr/>
          <p:nvPr/>
        </p:nvSpPr>
        <p:spPr>
          <a:xfrm>
            <a:off x="3378325" y="1435775"/>
            <a:ext cx="2208000" cy="851100"/>
          </a:xfrm>
          <a:prstGeom prst="roundRect">
            <a:avLst>
              <a:gd name="adj" fmla="val 16667"/>
            </a:avLst>
          </a:prstGeom>
          <a:solidFill>
            <a:schemeClr val="accent5"/>
          </a:solidFill>
          <a:ln>
            <a:noFill/>
          </a:ln>
        </p:spPr>
        <p:txBody>
          <a:bodyPr lIns="91425" tIns="91425" rIns="91425" bIns="91425" anchor="ctr" anchorCtr="0">
            <a:noAutofit/>
          </a:bodyPr>
          <a:lstStyle/>
          <a:p>
            <a:pPr lvl="0">
              <a:spcBef>
                <a:spcPts val="0"/>
              </a:spcBef>
              <a:buNone/>
            </a:pPr>
            <a:r>
              <a:rPr lang="en" sz="3600" b="1"/>
              <a:t>Diversity</a:t>
            </a:r>
          </a:p>
        </p:txBody>
      </p:sp>
      <p:sp>
        <p:nvSpPr>
          <p:cNvPr id="123" name="Shape 123"/>
          <p:cNvSpPr/>
          <p:nvPr/>
        </p:nvSpPr>
        <p:spPr>
          <a:xfrm>
            <a:off x="421200" y="3040450"/>
            <a:ext cx="4539000" cy="1048200"/>
          </a:xfrm>
          <a:prstGeom prst="roundRect">
            <a:avLst>
              <a:gd name="adj" fmla="val 16667"/>
            </a:avLst>
          </a:prstGeom>
          <a:solidFill>
            <a:srgbClr val="FFD966"/>
          </a:solidFill>
          <a:ln>
            <a:noFill/>
          </a:ln>
        </p:spPr>
        <p:txBody>
          <a:bodyPr lIns="91425" tIns="91425" rIns="91425" bIns="91425" anchor="ctr" anchorCtr="0">
            <a:noAutofit/>
          </a:bodyPr>
          <a:lstStyle/>
          <a:p>
            <a:pPr lvl="0" algn="ctr">
              <a:spcBef>
                <a:spcPts val="0"/>
              </a:spcBef>
              <a:buNone/>
            </a:pPr>
            <a:r>
              <a:rPr lang="en" sz="3000"/>
              <a:t>Condition of Being Different</a:t>
            </a:r>
          </a:p>
        </p:txBody>
      </p:sp>
      <p:sp>
        <p:nvSpPr>
          <p:cNvPr id="124" name="Shape 124"/>
          <p:cNvSpPr/>
          <p:nvPr/>
        </p:nvSpPr>
        <p:spPr>
          <a:xfrm>
            <a:off x="5266850" y="3040450"/>
            <a:ext cx="3749700" cy="1097700"/>
          </a:xfrm>
          <a:prstGeom prst="roundRect">
            <a:avLst>
              <a:gd name="adj" fmla="val 16667"/>
            </a:avLst>
          </a:prstGeom>
          <a:solidFill>
            <a:srgbClr val="FFD966"/>
          </a:solidFill>
          <a:ln>
            <a:noFill/>
          </a:ln>
        </p:spPr>
        <p:txBody>
          <a:bodyPr lIns="91425" tIns="91425" rIns="91425" bIns="91425" anchor="ctr" anchorCtr="0">
            <a:noAutofit/>
          </a:bodyPr>
          <a:lstStyle/>
          <a:p>
            <a:pPr lvl="0" rtl="0">
              <a:spcBef>
                <a:spcPts val="0"/>
              </a:spcBef>
              <a:buNone/>
            </a:pPr>
            <a:r>
              <a:rPr lang="en" sz="3000"/>
              <a:t>An Instance or a Point of Difference</a:t>
            </a:r>
          </a:p>
        </p:txBody>
      </p:sp>
      <p:cxnSp>
        <p:nvCxnSpPr>
          <p:cNvPr id="125" name="Shape 125"/>
          <p:cNvCxnSpPr>
            <a:stCxn id="122" idx="2"/>
            <a:endCxn id="123" idx="0"/>
          </p:cNvCxnSpPr>
          <p:nvPr/>
        </p:nvCxnSpPr>
        <p:spPr>
          <a:xfrm flipH="1">
            <a:off x="2690725" y="2286875"/>
            <a:ext cx="1791600" cy="753600"/>
          </a:xfrm>
          <a:prstGeom prst="straightConnector1">
            <a:avLst/>
          </a:prstGeom>
          <a:noFill/>
          <a:ln w="38100" cap="flat" cmpd="sng">
            <a:solidFill>
              <a:schemeClr val="dk2"/>
            </a:solidFill>
            <a:prstDash val="solid"/>
            <a:round/>
            <a:headEnd type="none" w="lg" len="lg"/>
            <a:tailEnd type="none" w="lg" len="lg"/>
          </a:ln>
        </p:spPr>
      </p:cxnSp>
      <p:cxnSp>
        <p:nvCxnSpPr>
          <p:cNvPr id="126" name="Shape 126"/>
          <p:cNvCxnSpPr>
            <a:stCxn id="122" idx="2"/>
            <a:endCxn id="124" idx="0"/>
          </p:cNvCxnSpPr>
          <p:nvPr/>
        </p:nvCxnSpPr>
        <p:spPr>
          <a:xfrm>
            <a:off x="4482325" y="2286875"/>
            <a:ext cx="2659500" cy="753600"/>
          </a:xfrm>
          <a:prstGeom prst="straightConnector1">
            <a:avLst/>
          </a:prstGeom>
          <a:noFill/>
          <a:ln w="38100" cap="flat" cmpd="sng">
            <a:solidFill>
              <a:schemeClr val="dk2"/>
            </a:solidFill>
            <a:prstDash val="solid"/>
            <a:round/>
            <a:headEnd type="none" w="lg" len="lg"/>
            <a:tailEnd type="none" w="lg" len="lg"/>
          </a:ln>
        </p:spPr>
      </p:cxnSp>
      <p:sp>
        <p:nvSpPr>
          <p:cNvPr id="127" name="Shape 127"/>
          <p:cNvSpPr txBox="1"/>
          <p:nvPr/>
        </p:nvSpPr>
        <p:spPr>
          <a:xfrm>
            <a:off x="7260000" y="4425925"/>
            <a:ext cx="1572300" cy="401400"/>
          </a:xfrm>
          <a:prstGeom prst="rect">
            <a:avLst/>
          </a:prstGeom>
          <a:noFill/>
          <a:ln>
            <a:noFill/>
          </a:ln>
        </p:spPr>
        <p:txBody>
          <a:bodyPr lIns="91425" tIns="91425" rIns="91425" bIns="91425" anchor="ctr" anchorCtr="0">
            <a:noAutofit/>
          </a:bodyPr>
          <a:lstStyle/>
          <a:p>
            <a:pPr lvl="0" rtl="0">
              <a:spcBef>
                <a:spcPts val="0"/>
              </a:spcBef>
              <a:buNone/>
            </a:pPr>
            <a:r>
              <a:rPr lang="en"/>
              <a:t>(Peterson, 1999)</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311700" y="235350"/>
            <a:ext cx="8520600" cy="707400"/>
          </a:xfrm>
          <a:prstGeom prst="rect">
            <a:avLst/>
          </a:prstGeom>
        </p:spPr>
        <p:txBody>
          <a:bodyPr lIns="91425" tIns="91425" rIns="91425" bIns="91425" anchor="t" anchorCtr="0">
            <a:noAutofit/>
          </a:bodyPr>
          <a:lstStyle/>
          <a:p>
            <a:pPr lvl="0">
              <a:spcBef>
                <a:spcPts val="0"/>
              </a:spcBef>
              <a:buNone/>
            </a:pPr>
            <a:r>
              <a:rPr lang="en"/>
              <a:t>Definition of Concepts - </a:t>
            </a:r>
            <a:r>
              <a:rPr lang="en">
                <a:solidFill>
                  <a:srgbClr val="0000FF"/>
                </a:solidFill>
              </a:rPr>
              <a:t>Discrimination</a:t>
            </a:r>
          </a:p>
        </p:txBody>
      </p:sp>
      <p:sp>
        <p:nvSpPr>
          <p:cNvPr id="140" name="Shape 140"/>
          <p:cNvSpPr txBox="1">
            <a:spLocks noGrp="1"/>
          </p:cNvSpPr>
          <p:nvPr>
            <p:ph type="body" idx="1"/>
          </p:nvPr>
        </p:nvSpPr>
        <p:spPr>
          <a:xfrm>
            <a:off x="311700" y="1266325"/>
            <a:ext cx="8520600" cy="3302700"/>
          </a:xfrm>
          <a:prstGeom prst="rect">
            <a:avLst/>
          </a:prstGeom>
        </p:spPr>
        <p:txBody>
          <a:bodyPr lIns="91425" tIns="91425" rIns="91425" bIns="91425" anchor="t" anchorCtr="0">
            <a:noAutofit/>
          </a:bodyPr>
          <a:lstStyle/>
          <a:p>
            <a:pPr lvl="0">
              <a:spcBef>
                <a:spcPts val="0"/>
              </a:spcBef>
              <a:buNone/>
            </a:pPr>
            <a:endParaRPr/>
          </a:p>
          <a:p>
            <a:pPr lvl="0">
              <a:spcBef>
                <a:spcPts val="0"/>
              </a:spcBef>
              <a:buNone/>
            </a:pPr>
            <a:endParaRPr>
              <a:solidFill>
                <a:srgbClr val="000000"/>
              </a:solidFill>
            </a:endParaRPr>
          </a:p>
        </p:txBody>
      </p:sp>
      <p:pic>
        <p:nvPicPr>
          <p:cNvPr id="141" name="Shape 141"/>
          <p:cNvPicPr preferRelativeResize="0"/>
          <p:nvPr/>
        </p:nvPicPr>
        <p:blipFill>
          <a:blip r:embed="rId3">
            <a:alphaModFix/>
          </a:blip>
          <a:stretch>
            <a:fillRect/>
          </a:stretch>
        </p:blipFill>
        <p:spPr>
          <a:xfrm>
            <a:off x="224150" y="1019975"/>
            <a:ext cx="8427550" cy="3795399"/>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1303</Words>
  <Application>Microsoft Office PowerPoint</Application>
  <PresentationFormat>On-screen Show (16:9)</PresentationFormat>
  <Paragraphs>311</Paragraphs>
  <Slides>40</Slides>
  <Notes>38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Tahoma</vt:lpstr>
      <vt:lpstr>PT Sans Narrow</vt:lpstr>
      <vt:lpstr>Open Sans</vt:lpstr>
      <vt:lpstr>Verdana</vt:lpstr>
      <vt:lpstr>Times New Roman</vt:lpstr>
      <vt:lpstr>Tropic</vt:lpstr>
      <vt:lpstr>Diversity</vt:lpstr>
      <vt:lpstr>Content</vt:lpstr>
      <vt:lpstr>Definitions of  Interdisciplinary Concepts</vt:lpstr>
      <vt:lpstr>PowerPoint Presentation</vt:lpstr>
      <vt:lpstr>PowerPoint Presentation</vt:lpstr>
      <vt:lpstr>Definition of Concepts- Cultural Representations </vt:lpstr>
      <vt:lpstr>Definition of Concepts - Differences </vt:lpstr>
      <vt:lpstr>Definition of Concepts - Diversity</vt:lpstr>
      <vt:lpstr>Definition of Concepts - Discrimination</vt:lpstr>
      <vt:lpstr>Definition of Concepts- Inclusion</vt:lpstr>
      <vt:lpstr>2. Interdisciplinary Concepts in Reality</vt:lpstr>
      <vt:lpstr>Background：Population</vt:lpstr>
      <vt:lpstr>Differences in Cultural Representations</vt:lpstr>
      <vt:lpstr>PowerPoint Presentation</vt:lpstr>
      <vt:lpstr>PowerPoint Presentation</vt:lpstr>
      <vt:lpstr>PowerPoint Presentation</vt:lpstr>
      <vt:lpstr>3. Potentials in Thinking &amp; Learning (Education) </vt:lpstr>
      <vt:lpstr>3.1. Discrimination</vt:lpstr>
      <vt:lpstr>PowerPoint Presentation</vt:lpstr>
      <vt:lpstr>種族歧視行為 (Racial Discrimination)</vt:lpstr>
      <vt:lpstr>PowerPoint Presentation</vt:lpstr>
      <vt:lpstr>Question!</vt:lpstr>
      <vt:lpstr>PowerPoint Presentation</vt:lpstr>
      <vt:lpstr>PowerPoint Presentation</vt:lpstr>
      <vt:lpstr>How learning issue of Discrimination benefits GS teaching and learning?</vt:lpstr>
      <vt:lpstr>How learning issue of Discrimination benefits Interdisciplinary studies?</vt:lpstr>
      <vt:lpstr>3.2. Inclusion</vt:lpstr>
      <vt:lpstr>Inclusion- Arts</vt:lpstr>
      <vt:lpstr>How learning issue of Inclusion benefits GS teaching and learning?</vt:lpstr>
      <vt:lpstr>How learning issue of Inclusion benefits Interdisciplinary studies?</vt:lpstr>
      <vt:lpstr>4. Limitations of applying Interdisciplinary Concept in Interdisciplinary Studies</vt:lpstr>
      <vt:lpstr>References</vt:lpstr>
      <vt:lpstr>References</vt:lpstr>
      <vt:lpstr>References</vt:lpstr>
      <vt:lpstr>References</vt:lpstr>
      <vt:lpstr>References</vt:lpstr>
      <vt:lpstr>PowerPoint Presentation</vt:lpstr>
      <vt:lpstr>Activity</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Diversity</dc:title>
  <dc:creator>ManTou Chan</dc:creator>
  <cp:lastModifiedBy>mantou221</cp:lastModifiedBy>
  <cp:revision>7</cp:revision>
  <dcterms:modified xsi:type="dcterms:W3CDTF">2019-05-20T03:16:35Z</dcterms:modified>
</cp:coreProperties>
</file>